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7"/>
  </p:notesMasterIdLst>
  <p:sldIdLst>
    <p:sldId id="256" r:id="rId2"/>
    <p:sldId id="299" r:id="rId3"/>
    <p:sldId id="394" r:id="rId4"/>
    <p:sldId id="495" r:id="rId5"/>
    <p:sldId id="302" r:id="rId6"/>
    <p:sldId id="459" r:id="rId7"/>
    <p:sldId id="461" r:id="rId8"/>
    <p:sldId id="460" r:id="rId9"/>
    <p:sldId id="496" r:id="rId10"/>
    <p:sldId id="303" r:id="rId11"/>
    <p:sldId id="462" r:id="rId12"/>
    <p:sldId id="463" r:id="rId13"/>
    <p:sldId id="440" r:id="rId14"/>
    <p:sldId id="399" r:id="rId15"/>
    <p:sldId id="441" r:id="rId16"/>
    <p:sldId id="442" r:id="rId17"/>
    <p:sldId id="419" r:id="rId18"/>
    <p:sldId id="443" r:id="rId19"/>
    <p:sldId id="467" r:id="rId20"/>
    <p:sldId id="444" r:id="rId21"/>
    <p:sldId id="445" r:id="rId22"/>
    <p:sldId id="464" r:id="rId23"/>
    <p:sldId id="477" r:id="rId24"/>
    <p:sldId id="465" r:id="rId25"/>
    <p:sldId id="446" r:id="rId26"/>
    <p:sldId id="466" r:id="rId27"/>
    <p:sldId id="262" r:id="rId28"/>
    <p:sldId id="447" r:id="rId29"/>
    <p:sldId id="448" r:id="rId30"/>
    <p:sldId id="468" r:id="rId31"/>
    <p:sldId id="449" r:id="rId32"/>
    <p:sldId id="450" r:id="rId33"/>
    <p:sldId id="470" r:id="rId34"/>
    <p:sldId id="451" r:id="rId35"/>
    <p:sldId id="469" r:id="rId36"/>
    <p:sldId id="427" r:id="rId37"/>
    <p:sldId id="452" r:id="rId38"/>
    <p:sldId id="471" r:id="rId39"/>
    <p:sldId id="453" r:id="rId40"/>
    <p:sldId id="263" r:id="rId41"/>
    <p:sldId id="478" r:id="rId42"/>
    <p:sldId id="487" r:id="rId43"/>
    <p:sldId id="472" r:id="rId44"/>
    <p:sldId id="454" r:id="rId45"/>
    <p:sldId id="455" r:id="rId46"/>
    <p:sldId id="456" r:id="rId47"/>
    <p:sldId id="457" r:id="rId48"/>
    <p:sldId id="497" r:id="rId49"/>
    <p:sldId id="458" r:id="rId50"/>
    <p:sldId id="474" r:id="rId51"/>
    <p:sldId id="475" r:id="rId52"/>
    <p:sldId id="476" r:id="rId53"/>
    <p:sldId id="479" r:id="rId54"/>
    <p:sldId id="500" r:id="rId55"/>
    <p:sldId id="480" r:id="rId56"/>
    <p:sldId id="499" r:id="rId57"/>
    <p:sldId id="498" r:id="rId58"/>
    <p:sldId id="481" r:id="rId59"/>
    <p:sldId id="488" r:id="rId60"/>
    <p:sldId id="502" r:id="rId61"/>
    <p:sldId id="503" r:id="rId62"/>
    <p:sldId id="504" r:id="rId63"/>
    <p:sldId id="482" r:id="rId64"/>
    <p:sldId id="483" r:id="rId65"/>
    <p:sldId id="484" r:id="rId66"/>
    <p:sldId id="486" r:id="rId67"/>
    <p:sldId id="489" r:id="rId68"/>
    <p:sldId id="490" r:id="rId69"/>
    <p:sldId id="491" r:id="rId70"/>
    <p:sldId id="492" r:id="rId71"/>
    <p:sldId id="345" r:id="rId72"/>
    <p:sldId id="493" r:id="rId73"/>
    <p:sldId id="505" r:id="rId74"/>
    <p:sldId id="378" r:id="rId75"/>
    <p:sldId id="494" r:id="rId76"/>
  </p:sldIdLst>
  <p:sldSz cx="9144000" cy="5143500" type="screen16x9"/>
  <p:notesSz cx="6858000" cy="9144000"/>
  <p:embeddedFontLst>
    <p:embeddedFont>
      <p:font typeface="Catamaran" panose="020B0604020202020204" charset="0"/>
      <p:regular r:id="rId78"/>
      <p:bold r:id="rId79"/>
    </p:embeddedFont>
    <p:embeddedFont>
      <p:font typeface="Lexend Deca" panose="020B0604020202020204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93" y="8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2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231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127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7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867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361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849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036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89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29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332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297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56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762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452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376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97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095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15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622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400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032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075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525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875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24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5482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288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07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664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963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530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333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7700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0375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623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33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22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AFC6662-9B41-202C-2611-171D142DA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4FC85-B288-44D0-A84F-B5BD0B5C838C}" type="slidenum">
              <a:rPr lang="es-ES" altLang="es-CL"/>
              <a:pPr/>
              <a:t>8</a:t>
            </a:fld>
            <a:endParaRPr lang="es-ES" altLang="es-CL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31D4AA3-6062-DC7B-6453-7FBE79700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AED13EA-01F0-E7AB-6C74-B9F22ABD7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es-ES_tradnl" altLang="es-C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25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2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7CC7B-E977-4B9F-D3C5-CB4132E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9CEF0-C6FD-DEE0-6363-CBDBF28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249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1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 dirty="0"/>
              <a:t>Clase 8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45563" y="2623589"/>
            <a:ext cx="6452874" cy="6968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Muestreo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894190" y="324266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2682" y="484894"/>
            <a:ext cx="8805333" cy="980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2.0 Formas de seleccionar parar </a:t>
            </a:r>
            <a:r>
              <a:rPr lang="en" sz="3600" b="1" dirty="0"/>
              <a:t>“representar” </a:t>
            </a:r>
            <a:r>
              <a:rPr lang="en" sz="3600" dirty="0"/>
              <a:t>totalidad</a:t>
            </a:r>
            <a:endParaRPr sz="36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4F579EE-63D7-6B64-A6C3-6F9DA9EF1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18" t="16315" r="8884" b="15794"/>
          <a:stretch/>
        </p:blipFill>
        <p:spPr>
          <a:xfrm>
            <a:off x="2077155" y="1465334"/>
            <a:ext cx="4914431" cy="34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C85B42-5FA4-F53A-9617-5BE77A0F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2" t="16388" r="8982" b="12501"/>
          <a:stretch/>
        </p:blipFill>
        <p:spPr>
          <a:xfrm>
            <a:off x="0" y="0"/>
            <a:ext cx="6863644" cy="51358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E3B2604-E7F8-F7AF-B853-5A9E3E60DC5E}"/>
              </a:ext>
            </a:extLst>
          </p:cNvPr>
          <p:cNvSpPr txBox="1"/>
          <p:nvPr/>
        </p:nvSpPr>
        <p:spPr>
          <a:xfrm>
            <a:off x="7168444" y="1301985"/>
            <a:ext cx="14600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Mayores de 18: 13.562.821 (CENSO 2017)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1355 de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14.000.000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=0,01%</a:t>
            </a:r>
          </a:p>
          <a:p>
            <a:endParaRPr lang="es-CL" dirty="0"/>
          </a:p>
          <a:p>
            <a:r>
              <a:rPr lang="es-CL" dirty="0"/>
              <a:t>¿Cómo es que con tan pocos casos se pueda intentar decir lo que pasa en todo Chile?</a:t>
            </a:r>
          </a:p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679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2682" y="484894"/>
            <a:ext cx="8805333" cy="980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2.0 Formas de seleccionar para </a:t>
            </a:r>
            <a:r>
              <a:rPr lang="en" sz="3600" b="1" dirty="0"/>
              <a:t>“representar” </a:t>
            </a:r>
            <a:r>
              <a:rPr lang="en" sz="3600" dirty="0"/>
              <a:t>totalidad</a:t>
            </a:r>
            <a:endParaRPr sz="36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2352370" cy="32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Al preparar una sopa, uno saca una pequeña cucharada para ver el nivel general de sal y aliños. ¿Por qué una pequeña cucharada puede “representar” la totalidad?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¿Pero si la cucharada se saca de un lugar que no está bien revuelto?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¿Cómo seleccionar para que la pequeña parte (la “muestra”) represente a la totalidad (la “población”)?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E2A062-40B2-A7E5-D42C-E24631EB5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459" y="1585383"/>
            <a:ext cx="6325541" cy="35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2.1 ¿Qué es el </a:t>
            </a:r>
            <a:r>
              <a:rPr lang="en" sz="4400" b="1" dirty="0"/>
              <a:t>Muestreo?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5751718" cy="349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es el procedimiento mediante el cual se selecciona una </a:t>
            </a:r>
            <a:r>
              <a:rPr lang="es-ES" sz="1800" b="1" u="sng" dirty="0"/>
              <a:t>muestra </a:t>
            </a:r>
            <a:r>
              <a:rPr lang="es-ES" sz="1800" dirty="0"/>
              <a:t>de una  </a:t>
            </a:r>
            <a:r>
              <a:rPr lang="es-ES" sz="1800" b="1" u="sng" dirty="0"/>
              <a:t>población</a:t>
            </a:r>
            <a:r>
              <a:rPr lang="es-ES" sz="1800" dirty="0"/>
              <a:t>, con el fin de conocer características de esa población.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Población</a:t>
            </a:r>
            <a:r>
              <a:rPr lang="es-ES" sz="1600" dirty="0"/>
              <a:t>: conjunto de elementos del cual queremos extraer información, ubicado en un tiempo y espacio determinado.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Muestra: </a:t>
            </a:r>
            <a:r>
              <a:rPr lang="es-ES" sz="1600" dirty="0"/>
              <a:t>unidades de observación concretas desde las cuales extraeremos la información para conocer a la población origen de la muestra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D43A74-D047-A1CA-7878-6D5761670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" t="23295" r="57913" b="9479"/>
          <a:stretch/>
        </p:blipFill>
        <p:spPr>
          <a:xfrm>
            <a:off x="6220022" y="1788928"/>
            <a:ext cx="2887895" cy="27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48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2.2 ¿Por qué estudiamos muestras y no poblaciones?</a:t>
            </a:r>
            <a:endParaRPr lang="es-ES"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5883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Recursos: </a:t>
            </a:r>
            <a:r>
              <a:rPr lang="es-ES" sz="1800" dirty="0"/>
              <a:t>estudiar una muestra es más rápido y económico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Precisión: </a:t>
            </a:r>
            <a:r>
              <a:rPr lang="es-ES" sz="1800" dirty="0"/>
              <a:t>Una muestra </a:t>
            </a:r>
            <a:r>
              <a:rPr lang="es-ES" sz="1800" b="1" dirty="0"/>
              <a:t>puede </a:t>
            </a:r>
            <a:r>
              <a:rPr lang="es-ES" sz="1800" dirty="0"/>
              <a:t>ser más precisa en la estimación de los valores poblacionales que un CENSO.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¿Cómo se explica esta paradoja?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Errores ajenos al muestreo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Errores del muestreo</a:t>
            </a:r>
          </a:p>
        </p:txBody>
      </p:sp>
    </p:spTree>
    <p:extLst>
      <p:ext uri="{BB962C8B-B14F-4D97-AF65-F5344CB8AC3E}">
        <p14:creationId xmlns:p14="http://schemas.microsoft.com/office/powerpoint/2010/main" val="48134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100737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2.3 Conceptos claves de muestreo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058C1B-F576-732E-A352-905A7F112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2" t="17778" r="13436" b="15272"/>
          <a:stretch/>
        </p:blipFill>
        <p:spPr>
          <a:xfrm>
            <a:off x="2120629" y="1874851"/>
            <a:ext cx="5179979" cy="32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9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Hay dos tipos de muestreos:</a:t>
            </a:r>
            <a:r>
              <a:rPr lang="es-ES" sz="1600" b="1" dirty="0"/>
              <a:t> probabilísticos </a:t>
            </a:r>
            <a:r>
              <a:rPr lang="es-ES" sz="1600" dirty="0"/>
              <a:t>y </a:t>
            </a:r>
            <a:r>
              <a:rPr lang="es-ES" sz="1600" b="1" dirty="0"/>
              <a:t>no probabilísticos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El fin de un muestreo probabilístico </a:t>
            </a:r>
            <a:r>
              <a:rPr lang="es-ES" sz="1600" b="1" dirty="0"/>
              <a:t>es utilizar información de una  muestra representativa </a:t>
            </a:r>
            <a:r>
              <a:rPr lang="es-ES" sz="1600" dirty="0"/>
              <a:t>para explorar, describir o explicar las propiedades  de la población origen de la muestra.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¿Cómo logramos esto?....</a:t>
            </a:r>
          </a:p>
        </p:txBody>
      </p:sp>
    </p:spTree>
    <p:extLst>
      <p:ext uri="{BB962C8B-B14F-4D97-AF65-F5344CB8AC3E}">
        <p14:creationId xmlns:p14="http://schemas.microsoft.com/office/powerpoint/2010/main" val="371510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-49435" y="112593"/>
            <a:ext cx="6002444" cy="491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300" b="1" dirty="0"/>
              <a:t>Estadística inferencial: </a:t>
            </a:r>
            <a:r>
              <a:rPr lang="es-ES" sz="2300" dirty="0"/>
              <a:t>conjunto de procedimientos estadísticos que permiten generalizar los resultados de la muestra a la población origen de la muestra.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300" b="1" dirty="0"/>
              <a:t>Estimación: </a:t>
            </a:r>
            <a:r>
              <a:rPr lang="es-ES" sz="2300" dirty="0"/>
              <a:t>procedimiento de inferencia que utiliza datos muestrales (estadísticos) para estimar un parámetro poblacional.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300" b="1" dirty="0"/>
              <a:t>Parámetro poblacional: </a:t>
            </a:r>
            <a:r>
              <a:rPr lang="es-ES" sz="2300" dirty="0"/>
              <a:t>valor desconocido de la población que es estimado por un valor conocido de la muestra.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300" b="1" dirty="0"/>
              <a:t>Estadístico</a:t>
            </a:r>
            <a:r>
              <a:rPr lang="es-ES" sz="2300" dirty="0"/>
              <a:t>: valor calculado a partir de los valores muestrales con el propósito de estimar el valor de un parámetro en la población.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B2DC41D-50BC-74A9-309D-0A5C4AD88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62" t="25021" r="3908" b="32035"/>
          <a:stretch/>
        </p:blipFill>
        <p:spPr>
          <a:xfrm>
            <a:off x="5847645" y="1305747"/>
            <a:ext cx="3292589" cy="3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1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M</a:t>
            </a:r>
            <a:r>
              <a:rPr lang="es-ES" sz="1600" dirty="0"/>
              <a:t>uestra: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“no es cualquier parte de la población”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Metafóricamente: “es una maqueta de la población en las que están reproducidos sus atributos a una escala menor”. </a:t>
            </a:r>
          </a:p>
        </p:txBody>
      </p:sp>
    </p:spTree>
    <p:extLst>
      <p:ext uri="{BB962C8B-B14F-4D97-AF65-F5344CB8AC3E}">
        <p14:creationId xmlns:p14="http://schemas.microsoft.com/office/powerpoint/2010/main" val="128850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658" y="25331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Sintesis sesión anterior</a:t>
            </a:r>
            <a:endParaRPr sz="20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Muestreo</a:t>
            </a:r>
            <a:endParaRPr sz="1600" b="1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60806" y="4246327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sz="2000" dirty="0"/>
              <a:t>Ejercicio </a:t>
            </a:r>
            <a:r>
              <a:rPr lang="es-ES" sz="2000" b="1" dirty="0"/>
              <a:t>en clase</a:t>
            </a:r>
            <a:br>
              <a:rPr lang="es-ES" sz="2000" b="1" dirty="0"/>
            </a:br>
            <a:r>
              <a:rPr lang="es-ES" sz="2000" dirty="0"/>
              <a:t> </a:t>
            </a:r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29198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Ejercicio </a:t>
            </a:r>
            <a:r>
              <a:rPr lang="en" sz="2000" b="1" dirty="0"/>
              <a:t>en casa</a:t>
            </a: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282102"/>
            <a:ext cx="8246331" cy="45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Representatividad: </a:t>
            </a:r>
            <a:r>
              <a:rPr lang="es-ES" sz="2000" dirty="0"/>
              <a:t>la cualidad de reproducir a escala los atributos de la población, y en consecuencia, permitir inferir a la población origen de la muestra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Sabemos que la representatividad es posible, gracias a </a:t>
            </a:r>
            <a:r>
              <a:rPr lang="es-ES" sz="2000" b="1" dirty="0"/>
              <a:t>dos leyes </a:t>
            </a:r>
            <a:r>
              <a:rPr lang="es-ES" sz="2000" dirty="0"/>
              <a:t>estadísticas esenciales: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El teorema del límite central </a:t>
            </a:r>
            <a:r>
              <a:rPr lang="es-ES" sz="2000" dirty="0"/>
              <a:t>→ La distribución de medias muestrales extraídas de forma </a:t>
            </a:r>
            <a:r>
              <a:rPr lang="es-ES" sz="3200" b="1" u="sng" dirty="0"/>
              <a:t>aleatoria</a:t>
            </a:r>
            <a:r>
              <a:rPr lang="es-ES" sz="2000" dirty="0"/>
              <a:t> de una población, se aproxima a la </a:t>
            </a:r>
            <a:r>
              <a:rPr lang="es-ES" sz="2000" b="1" dirty="0"/>
              <a:t>distribución normal </a:t>
            </a:r>
            <a:r>
              <a:rPr lang="es-ES" sz="2000" dirty="0"/>
              <a:t>a medida que </a:t>
            </a:r>
            <a:r>
              <a:rPr lang="es-ES" sz="2000" b="1" dirty="0"/>
              <a:t>aumenta el tamaño de la muestra</a:t>
            </a:r>
            <a:r>
              <a:rPr lang="es-ES" sz="20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La ley de los grandes números </a:t>
            </a:r>
            <a:r>
              <a:rPr lang="es-ES" sz="2000" dirty="0"/>
              <a:t>→ la diferencia entre el estadístico muestral y el parámetro poblacional tiende a 0 cuando el </a:t>
            </a:r>
            <a:r>
              <a:rPr lang="es-ES" sz="2000" b="1" dirty="0"/>
              <a:t>tamaño de la muestra tiende al infinito</a:t>
            </a:r>
          </a:p>
        </p:txBody>
      </p:sp>
    </p:spTree>
    <p:extLst>
      <p:ext uri="{BB962C8B-B14F-4D97-AF65-F5344CB8AC3E}">
        <p14:creationId xmlns:p14="http://schemas.microsoft.com/office/powerpoint/2010/main" val="2726432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Distribución </a:t>
            </a:r>
            <a:r>
              <a:rPr lang="es-ES" sz="4400" b="1" dirty="0"/>
              <a:t>Normal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35467" y="1492120"/>
            <a:ext cx="8561377" cy="362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Saco aleatoriamente distintas muestras, gran cantidad de esas muestras se acercarán a la curva normal.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Ej.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Media de Altura </a:t>
            </a:r>
            <a:r>
              <a:rPr lang="es-ES" dirty="0"/>
              <a:t>muestra 1;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Media altura muestra 2;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Media muestra…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Media muestra 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Se organizarán en una curva normal</a:t>
            </a:r>
            <a:r>
              <a:rPr lang="es-ES" sz="1800" dirty="0"/>
              <a:t> </a:t>
            </a:r>
          </a:p>
          <a:p>
            <a:pPr marL="0" indent="0" algn="l"/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FC42C6-B0EE-9069-FBEA-47C70DA06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452" y="1320956"/>
            <a:ext cx="4587052" cy="38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02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54258-0716-755D-6853-6B67DAAF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8C3A0A-1D38-5949-2BCA-3CE9EBCBE8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FD369C-3954-5AC1-92EC-40B6DEEE7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8" t="5122" r="8396" b="12794"/>
          <a:stretch/>
        </p:blipFill>
        <p:spPr>
          <a:xfrm>
            <a:off x="0" y="376296"/>
            <a:ext cx="6423378" cy="42220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4FA2EF3-856B-42E8-8BA2-8E1EE7DB4AA0}"/>
              </a:ext>
            </a:extLst>
          </p:cNvPr>
          <p:cNvSpPr txBox="1"/>
          <p:nvPr/>
        </p:nvSpPr>
        <p:spPr>
          <a:xfrm>
            <a:off x="6440848" y="285985"/>
            <a:ext cx="25940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Distribución teórica de variables continuas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Es una distribución simétrica (moda, mediana y media coinciden)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Permite comparar otras distribuciones respecto a la forma de ésta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Casi todo el mundo está en el medio</a:t>
            </a:r>
          </a:p>
        </p:txBody>
      </p:sp>
    </p:spTree>
    <p:extLst>
      <p:ext uri="{BB962C8B-B14F-4D97-AF65-F5344CB8AC3E}">
        <p14:creationId xmlns:p14="http://schemas.microsoft.com/office/powerpoint/2010/main" val="295152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1FCF9-81FF-F605-1C02-DBE5219C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4E7EFE-6957-0E23-68A6-0A0D729EE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814C99-52EC-846C-0F80-7D0C0B55A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1" t="44916" r="50436" b="22576"/>
          <a:stretch/>
        </p:blipFill>
        <p:spPr>
          <a:xfrm>
            <a:off x="1477969" y="182880"/>
            <a:ext cx="6644792" cy="43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57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B287B-F36E-0DA1-2E1D-9AB75C3B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D58831-E935-658C-4A17-F21D7D2FC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52DABA-0C55-EE82-B643-7093BDF2B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8" t="4682" r="9371" b="13379"/>
          <a:stretch/>
        </p:blipFill>
        <p:spPr>
          <a:xfrm>
            <a:off x="763881" y="48917"/>
            <a:ext cx="7616237" cy="51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54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Supuesto </a:t>
            </a:r>
            <a:r>
              <a:rPr lang="es-ES" sz="4400" b="1" dirty="0"/>
              <a:t>Normalidad</a:t>
            </a: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1420708"/>
            <a:ext cx="8689880" cy="394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La </a:t>
            </a:r>
            <a:r>
              <a:rPr lang="es-ES" sz="1600" b="1" dirty="0"/>
              <a:t>estadística paramétrica </a:t>
            </a:r>
            <a:r>
              <a:rPr lang="es-ES" sz="1600" dirty="0"/>
              <a:t>involucra supuestos de normalidad en la </a:t>
            </a:r>
            <a:r>
              <a:rPr lang="es-ES" sz="1600" u="sng" dirty="0"/>
              <a:t>distribución muestral </a:t>
            </a:r>
            <a:r>
              <a:rPr lang="es-ES" sz="1600" dirty="0"/>
              <a:t>de los valores de interés (</a:t>
            </a:r>
            <a:r>
              <a:rPr lang="es-ES" sz="1600" dirty="0" err="1"/>
              <a:t>ej</a:t>
            </a:r>
            <a:r>
              <a:rPr lang="es-ES" sz="1600" dirty="0"/>
              <a:t>: la media).</a:t>
            </a:r>
          </a:p>
          <a:p>
            <a:pPr marL="0" indent="0" algn="l"/>
            <a:endParaRPr lang="es-E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Esto es importante para calcular </a:t>
            </a:r>
            <a:r>
              <a:rPr lang="es-ES" sz="1600" u="sng" dirty="0"/>
              <a:t>áreas bajo la curva </a:t>
            </a:r>
            <a:r>
              <a:rPr lang="es-ES" sz="1600" dirty="0"/>
              <a:t>→ </a:t>
            </a:r>
            <a:r>
              <a:rPr lang="es-ES" sz="1600" u="sng" dirty="0"/>
              <a:t>significación estadística </a:t>
            </a:r>
            <a:r>
              <a:rPr lang="es-ES" sz="1600" dirty="0"/>
              <a:t>(probabilidad de que la relación que se encuentra en la muestra se encuentra en la población)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El supuesto de normalidad suele cumplirse cuando n&gt;30 casos, aún si la distribución de la variable de interés no es normal en la muestra o la población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5A4C63-B15C-B776-3773-B8F2B43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940" y="2013542"/>
            <a:ext cx="4767057" cy="238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8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C85B42-5FA4-F53A-9617-5BE77A0F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2" t="16388" r="8982" b="12501"/>
          <a:stretch/>
        </p:blipFill>
        <p:spPr>
          <a:xfrm>
            <a:off x="0" y="0"/>
            <a:ext cx="6863644" cy="51358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E3B2604-E7F8-F7AF-B853-5A9E3E60DC5E}"/>
              </a:ext>
            </a:extLst>
          </p:cNvPr>
          <p:cNvSpPr txBox="1"/>
          <p:nvPr/>
        </p:nvSpPr>
        <p:spPr>
          <a:xfrm>
            <a:off x="7026617" y="527187"/>
            <a:ext cx="20128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Mayores de 18: 13.562.821 (CENSO 2017)</a:t>
            </a:r>
          </a:p>
          <a:p>
            <a:endParaRPr lang="es-CL" sz="1200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1355 de</a:t>
            </a:r>
          </a:p>
          <a:p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14.000.000</a:t>
            </a:r>
          </a:p>
          <a:p>
            <a:endParaRPr lang="es-CL" sz="1200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=0,01%</a:t>
            </a:r>
          </a:p>
          <a:p>
            <a:endParaRPr lang="es-CL" sz="1200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¿Cómo es que con tan pocos casos se pueda intentar decir lo que pasa en todo Chile?</a:t>
            </a:r>
          </a:p>
          <a:p>
            <a:endParaRPr lang="es-CL" sz="1200" dirty="0"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>
              <a:buAutoNum type="alphaLcParenR"/>
            </a:pPr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Aleatorio, probabilístico</a:t>
            </a:r>
          </a:p>
          <a:p>
            <a:pPr marL="342900" indent="-342900">
              <a:buAutoNum type="alphaLcParenR"/>
            </a:pPr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Error (conocido)</a:t>
            </a:r>
          </a:p>
          <a:p>
            <a:endParaRPr lang="es-CL" dirty="0"/>
          </a:p>
          <a:p>
            <a:pPr algn="ctr"/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9EE4585-1F0A-7DCB-1C4A-A57FD8D5607D}"/>
              </a:ext>
            </a:extLst>
          </p:cNvPr>
          <p:cNvCxnSpPr/>
          <p:nvPr/>
        </p:nvCxnSpPr>
        <p:spPr>
          <a:xfrm>
            <a:off x="4421481" y="2571750"/>
            <a:ext cx="13885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FE36E5E-E190-0034-6D8F-23241E520142}"/>
              </a:ext>
            </a:extLst>
          </p:cNvPr>
          <p:cNvCxnSpPr>
            <a:cxnSpLocks/>
          </p:cNvCxnSpPr>
          <p:nvPr/>
        </p:nvCxnSpPr>
        <p:spPr>
          <a:xfrm>
            <a:off x="457200" y="3758965"/>
            <a:ext cx="1934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617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—¿Qué errores se imaginan más allá del estadístico?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“</a:t>
            </a:r>
            <a:r>
              <a:rPr lang="es-ES" sz="2800" dirty="0"/>
              <a:t>Sin embargo, el azar no es garantía de representatividad. Siempre hay errores asociados a la estimación</a:t>
            </a:r>
            <a:r>
              <a:rPr lang="en" sz="2800" dirty="0"/>
              <a:t>.</a:t>
            </a:r>
            <a:r>
              <a:rPr lang="en" dirty="0"/>
              <a:t>”</a:t>
            </a:r>
            <a:endParaRPr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Tipos de </a:t>
            </a:r>
            <a:r>
              <a:rPr lang="es-ES" sz="4400" b="1" dirty="0"/>
              <a:t>Error</a:t>
            </a: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1420708"/>
            <a:ext cx="8689880" cy="394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a. Error de muestreo </a:t>
            </a:r>
            <a:r>
              <a:rPr lang="es-ES" sz="2000" dirty="0"/>
              <a:t>→ se producen por la </a:t>
            </a:r>
            <a:r>
              <a:rPr lang="es-ES" sz="2000" b="1" dirty="0"/>
              <a:t>naturaleza de la inferencia</a:t>
            </a:r>
            <a:r>
              <a:rPr lang="es-ES" sz="2000" dirty="0"/>
              <a:t>. Es la diferencia entre el parámetro poblacional y el del estadístico muestral, al extraer una muestra aleatoria. </a:t>
            </a:r>
          </a:p>
          <a:p>
            <a:pPr marL="0" indent="0" algn="l"/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La magnitud del error de muestreo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Disminuye cuando la muestra es grande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Aumenta cuando la </a:t>
            </a:r>
            <a:r>
              <a:rPr lang="es-ES" sz="1800" b="1" u="sng" dirty="0"/>
              <a:t>dispersión</a:t>
            </a:r>
            <a:r>
              <a:rPr lang="es-ES" sz="1800" dirty="0"/>
              <a:t> de las variables sometidas a medición es grande (cuando la población es muy heterogénea).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¿Los censos tienen errores de muestreo?</a:t>
            </a:r>
          </a:p>
        </p:txBody>
      </p:sp>
    </p:spTree>
    <p:extLst>
      <p:ext uri="{BB962C8B-B14F-4D97-AF65-F5344CB8AC3E}">
        <p14:creationId xmlns:p14="http://schemas.microsoft.com/office/powerpoint/2010/main" val="3587217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844239"/>
            <a:ext cx="8689880" cy="394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b. Errores ajenos al muestreo (errores sistemáticos) </a:t>
            </a:r>
            <a:r>
              <a:rPr lang="es-ES" sz="2000" dirty="0"/>
              <a:t>→ se originan en el  conjunto de operaciones que se realizan en el </a:t>
            </a:r>
            <a:r>
              <a:rPr lang="es-ES" sz="2000" u="sng" dirty="0"/>
              <a:t>proceso de recogida y almacenamiento de información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Errores por no observación: </a:t>
            </a:r>
            <a:r>
              <a:rPr lang="es-ES" sz="1800" dirty="0"/>
              <a:t>observación incompleta de las unidades que componen la población objetivo.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Errores de medición: </a:t>
            </a:r>
            <a:r>
              <a:rPr lang="es-ES" sz="1800" dirty="0"/>
              <a:t>pueden haber ‘errores de operacionalización’ y puede  haber ‘efecto entrevistador’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Los censos tienen más errores ajenos al muestreo que una muestra….</a:t>
            </a:r>
            <a:endParaRPr lang="es-ES" sz="2000" i="1" dirty="0"/>
          </a:p>
        </p:txBody>
      </p:sp>
    </p:spTree>
    <p:extLst>
      <p:ext uri="{BB962C8B-B14F-4D97-AF65-F5344CB8AC3E}">
        <p14:creationId xmlns:p14="http://schemas.microsoft.com/office/powerpoint/2010/main" val="305599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BDDF7-282B-5D70-0D94-65EFC526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893300-0A61-9F65-3FB0-D703118B92C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0068EFA-91F5-8162-91D1-CA7B52441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1113973-DD14-863B-E406-763A55B094D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1E740E9-0A17-9783-BBB6-096BE4F29BC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F514240-D469-D6B4-C622-812AD4F0043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4164CFF-8402-3FD6-FB81-BFB4D86DFAB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BD4CBBAB-CF6E-51EB-4773-59DD24214856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881AD74B-EF2E-E266-BC76-4A5D4D773BD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3037304E-7975-FD6B-B7C2-7725E8F531F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61FE500-8B28-A926-3F01-455BD8E7BDD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E54D3DD5-BB86-A0EF-5669-11A2957F60E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38F9034-1B6E-A680-CE07-115766FB7EE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EDF37A1-2A6F-C802-8271-1C68E616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8" t="21625" r="36914" b="26758"/>
          <a:stretch/>
        </p:blipFill>
        <p:spPr>
          <a:xfrm>
            <a:off x="1063367" y="29301"/>
            <a:ext cx="7304346" cy="51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844239"/>
            <a:ext cx="8689880" cy="394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i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90CD3A-1B3D-0780-B97F-A09AE906D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" y="909624"/>
            <a:ext cx="8058686" cy="39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18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418844"/>
            <a:ext cx="8689880" cy="394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s-ES" sz="3600" i="1" dirty="0"/>
              <a:t>Ahora podemos entender la </a:t>
            </a:r>
            <a:r>
              <a:rPr lang="es-ES" sz="3600" b="1" i="1" dirty="0"/>
              <a:t>paradoja</a:t>
            </a:r>
            <a:r>
              <a:rPr lang="es-ES" sz="3600" i="1" dirty="0"/>
              <a:t>… ¿por qué una muestra puede ser más precisa que un censo?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La experiencia enseña que los </a:t>
            </a:r>
            <a:r>
              <a:rPr lang="es-ES" sz="2000" u="sng" dirty="0"/>
              <a:t>errores de muestreo </a:t>
            </a:r>
            <a:r>
              <a:rPr lang="es-ES" sz="2000" dirty="0"/>
              <a:t>son menores a los </a:t>
            </a:r>
            <a:r>
              <a:rPr lang="es-ES" sz="2000" u="sng" dirty="0"/>
              <a:t>errores ajenos al muestreo.</a:t>
            </a:r>
          </a:p>
          <a:p>
            <a:pPr marL="0" indent="0" algn="l"/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Se ha probado que una muestra bien diseñada permite estimar el parámetro poblacional con un error asociado menor que el producido en un censo.</a:t>
            </a:r>
          </a:p>
        </p:txBody>
      </p:sp>
    </p:spTree>
    <p:extLst>
      <p:ext uri="{BB962C8B-B14F-4D97-AF65-F5344CB8AC3E}">
        <p14:creationId xmlns:p14="http://schemas.microsoft.com/office/powerpoint/2010/main" val="2082404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2.4 Cómo se </a:t>
            </a:r>
            <a:r>
              <a:rPr lang="es-ES" sz="4400" b="1" dirty="0"/>
              <a:t>diseña</a:t>
            </a:r>
            <a:r>
              <a:rPr lang="es-ES" sz="4400" dirty="0"/>
              <a:t> una muestra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Primer paso: definición del </a:t>
            </a:r>
            <a:r>
              <a:rPr lang="es-ES" sz="2400" b="1" dirty="0"/>
              <a:t>marco muestral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100" dirty="0"/>
              <a:t>El ‘marco muestral’ son los</a:t>
            </a:r>
            <a:r>
              <a:rPr lang="es-ES" sz="1100" u="sng" dirty="0"/>
              <a:t> insumos </a:t>
            </a:r>
            <a:r>
              <a:rPr lang="es-ES" sz="1100" dirty="0"/>
              <a:t>utilizados para identificar cada una de las </a:t>
            </a:r>
            <a:r>
              <a:rPr lang="es-ES" sz="1200" dirty="0"/>
              <a:t>unidades de muestreo.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Permite enumerar las unidades de muestreo para su posterior selección.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Suelen ser: listados de individuos (clientes, etc.); listados de manzanas, distritos, mapas y planos.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En lo posible, se busca que el marco: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100" dirty="0"/>
              <a:t>Sea completo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Esté actualizado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No debe incluir unidades que no correspondan a la población que se analiza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Debe contener información suplementaria que ayude a localizar a las unidades seleccionadas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Debe ser fácil de utilizar</a:t>
            </a:r>
          </a:p>
        </p:txBody>
      </p:sp>
    </p:spTree>
    <p:extLst>
      <p:ext uri="{BB962C8B-B14F-4D97-AF65-F5344CB8AC3E}">
        <p14:creationId xmlns:p14="http://schemas.microsoft.com/office/powerpoint/2010/main" val="1891634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16CA4-8A9D-6722-C445-963073CD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DF3D0D-41D7-2355-EE7A-7700EA2994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03826D-CA3F-99DE-423E-981299C40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83" r="65802" b="8696"/>
          <a:stretch/>
        </p:blipFill>
        <p:spPr>
          <a:xfrm>
            <a:off x="1539027" y="-33205"/>
            <a:ext cx="3788251" cy="51489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5BC9CE-E9BA-A70A-5915-9EB3202B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28" r="65802" b="8697"/>
          <a:stretch/>
        </p:blipFill>
        <p:spPr>
          <a:xfrm>
            <a:off x="5327303" y="-33205"/>
            <a:ext cx="3816697" cy="51767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87083D6-607D-42B0-F8A3-01597829A49D}"/>
              </a:ext>
            </a:extLst>
          </p:cNvPr>
          <p:cNvSpPr txBox="1"/>
          <p:nvPr/>
        </p:nvSpPr>
        <p:spPr>
          <a:xfrm>
            <a:off x="0" y="1226726"/>
            <a:ext cx="1539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Listado de estudiantes de Antropología Universidad Alberto Hurtado: 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220 personas</a:t>
            </a:r>
          </a:p>
        </p:txBody>
      </p:sp>
    </p:spTree>
    <p:extLst>
      <p:ext uri="{BB962C8B-B14F-4D97-AF65-F5344CB8AC3E}">
        <p14:creationId xmlns:p14="http://schemas.microsoft.com/office/powerpoint/2010/main" val="1867867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285985"/>
            <a:ext cx="9064978" cy="368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El marco muestral es </a:t>
            </a:r>
            <a:r>
              <a:rPr lang="es-ES" sz="2000" b="1" dirty="0"/>
              <a:t>CLAVE</a:t>
            </a:r>
            <a:r>
              <a:rPr lang="es-ES" sz="2000" dirty="0"/>
              <a:t>: </a:t>
            </a:r>
            <a:r>
              <a:rPr lang="es-ES" sz="2000" u="sng" dirty="0"/>
              <a:t>la muestra recogida sólo podrá considerarse representativa de la población que está comprendida en el marco muestra</a:t>
            </a:r>
            <a:r>
              <a:rPr lang="es-ES" sz="2000" dirty="0"/>
              <a:t>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Definimos entonces: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Población/Universo: </a:t>
            </a:r>
            <a:r>
              <a:rPr lang="es-ES" sz="1800" dirty="0"/>
              <a:t>agregado de elementos respecto del cual se recaba  </a:t>
            </a:r>
            <a:r>
              <a:rPr lang="es-ES" sz="2000" dirty="0"/>
              <a:t>información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Población objetivo: </a:t>
            </a:r>
            <a:r>
              <a:rPr lang="es-ES" sz="2000" dirty="0"/>
              <a:t>es una parte de la población, excluye elementos de </a:t>
            </a:r>
            <a:r>
              <a:rPr lang="es-ES" sz="2000" u="sng" dirty="0"/>
              <a:t>difícil acceso </a:t>
            </a:r>
            <a:r>
              <a:rPr lang="es-ES" sz="2000" dirty="0"/>
              <a:t>o que son muy </a:t>
            </a:r>
            <a:r>
              <a:rPr lang="es-ES" sz="2000" u="sng" dirty="0"/>
              <a:t>caros de encuestar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Población marco: </a:t>
            </a:r>
            <a:r>
              <a:rPr lang="es-ES" sz="2000" dirty="0"/>
              <a:t>es una parte de la población objetivo; se excluyen los </a:t>
            </a:r>
            <a:r>
              <a:rPr lang="es-ES" sz="2000" u="sng" dirty="0"/>
              <a:t>elementos que no son encuestados </a:t>
            </a:r>
            <a:r>
              <a:rPr lang="es-ES" sz="2000" dirty="0"/>
              <a:t>por marco insuficiente o falta de cobertura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Población de encuesta: </a:t>
            </a:r>
            <a:r>
              <a:rPr lang="es-ES" sz="2000" dirty="0"/>
              <a:t>es una parte de la población marco; se excluyen los </a:t>
            </a:r>
            <a:r>
              <a:rPr lang="es-ES" sz="2000" u="sng" dirty="0"/>
              <a:t>distintos tipos de no respuesta </a:t>
            </a:r>
            <a:endParaRPr lang="es-ES" sz="2000" i="1" u="sng" dirty="0"/>
          </a:p>
        </p:txBody>
      </p:sp>
    </p:spTree>
    <p:extLst>
      <p:ext uri="{BB962C8B-B14F-4D97-AF65-F5344CB8AC3E}">
        <p14:creationId xmlns:p14="http://schemas.microsoft.com/office/powerpoint/2010/main" val="3395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C85B42-5FA4-F53A-9617-5BE77A0F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2" t="16388" r="8982" b="28699"/>
          <a:stretch/>
        </p:blipFill>
        <p:spPr>
          <a:xfrm>
            <a:off x="0" y="0"/>
            <a:ext cx="6863644" cy="3965928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9EE4585-1F0A-7DCB-1C4A-A57FD8D5607D}"/>
              </a:ext>
            </a:extLst>
          </p:cNvPr>
          <p:cNvCxnSpPr>
            <a:cxnSpLocks/>
          </p:cNvCxnSpPr>
          <p:nvPr/>
        </p:nvCxnSpPr>
        <p:spPr>
          <a:xfrm>
            <a:off x="4805303" y="1021409"/>
            <a:ext cx="12643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41FA70-7DBC-10B1-EBE2-2E088C112F8A}"/>
              </a:ext>
            </a:extLst>
          </p:cNvPr>
          <p:cNvCxnSpPr>
            <a:cxnSpLocks/>
          </p:cNvCxnSpPr>
          <p:nvPr/>
        </p:nvCxnSpPr>
        <p:spPr>
          <a:xfrm>
            <a:off x="336785" y="1177572"/>
            <a:ext cx="2225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79CD645-6A45-35AC-1CCE-511F3EEC6A69}"/>
              </a:ext>
            </a:extLst>
          </p:cNvPr>
          <p:cNvCxnSpPr>
            <a:cxnSpLocks/>
          </p:cNvCxnSpPr>
          <p:nvPr/>
        </p:nvCxnSpPr>
        <p:spPr>
          <a:xfrm>
            <a:off x="2464741" y="1694980"/>
            <a:ext cx="14035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A60C4CD-DAAC-87AB-7FF3-E107BFB73C00}"/>
              </a:ext>
            </a:extLst>
          </p:cNvPr>
          <p:cNvCxnSpPr>
            <a:cxnSpLocks/>
          </p:cNvCxnSpPr>
          <p:nvPr/>
        </p:nvCxnSpPr>
        <p:spPr>
          <a:xfrm>
            <a:off x="1093141" y="994833"/>
            <a:ext cx="16876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F328709-D037-1091-1BD9-A81520C7EAD4}"/>
              </a:ext>
            </a:extLst>
          </p:cNvPr>
          <p:cNvCxnSpPr>
            <a:cxnSpLocks/>
          </p:cNvCxnSpPr>
          <p:nvPr/>
        </p:nvCxnSpPr>
        <p:spPr>
          <a:xfrm>
            <a:off x="1948274" y="3073870"/>
            <a:ext cx="2944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23B8A9C-CE7D-5A34-51B8-B5DD979FF48F}"/>
              </a:ext>
            </a:extLst>
          </p:cNvPr>
          <p:cNvSpPr txBox="1"/>
          <p:nvPr/>
        </p:nvSpPr>
        <p:spPr>
          <a:xfrm>
            <a:off x="26341" y="4007556"/>
            <a:ext cx="92725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• </a:t>
            </a: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Población/Universo: total: Población con derecho a voto (18 años o más)</a:t>
            </a:r>
          </a:p>
          <a:p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• Población objetivo: Población – Población difícil acceso o muy cara (- Isla de Pascua, Juan Fernández y la Antártica)</a:t>
            </a:r>
          </a:p>
          <a:p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• Población marco: Población objetivo – la que no está en el marco o falta de cobertura: considerando la construcción de un marco muestral</a:t>
            </a:r>
          </a:p>
          <a:p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• Población encuesta: Población marco – población que no responde:  menos quienes no responden (¿tienen alguna particularidad o se distribuyen de forma aleatoria?)</a:t>
            </a:r>
          </a:p>
        </p:txBody>
      </p:sp>
    </p:spTree>
    <p:extLst>
      <p:ext uri="{BB962C8B-B14F-4D97-AF65-F5344CB8AC3E}">
        <p14:creationId xmlns:p14="http://schemas.microsoft.com/office/powerpoint/2010/main" val="1343747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69316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¿Cómo se calcula el </a:t>
            </a:r>
            <a:r>
              <a:rPr lang="es-ES" sz="2800" b="1" dirty="0"/>
              <a:t>tamaño de la muestra</a:t>
            </a:r>
            <a:r>
              <a:rPr lang="es-ES" sz="2800" dirty="0"/>
              <a:t>?</a:t>
            </a:r>
            <a:endParaRPr sz="28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13D94D6-6A50-C5CF-71B9-FA607157E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5" t="29140" r="7952" b="21855"/>
          <a:stretch/>
        </p:blipFill>
        <p:spPr>
          <a:xfrm>
            <a:off x="258417" y="1403404"/>
            <a:ext cx="8490802" cy="34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83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Algunos </a:t>
            </a:r>
            <a:r>
              <a:rPr lang="es-ES" sz="4400" b="1" dirty="0"/>
              <a:t>conceptos claves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Intervalo de Confianza (IC): </a:t>
            </a:r>
            <a:r>
              <a:rPr lang="es-ES" sz="2000" dirty="0"/>
              <a:t>Rango de valores que tiene una cierta probabilidad conocida de contener el verdadero  valor del parámetro de la población (</a:t>
            </a:r>
            <a:r>
              <a:rPr lang="es-ES" sz="2000" dirty="0" err="1"/>
              <a:t>ej</a:t>
            </a:r>
            <a:r>
              <a:rPr lang="es-ES" sz="2000" dirty="0"/>
              <a:t>: {5,6; 6,7} o {35%; 52%}): valor se mueve entre X e 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Nivel de Confianza: </a:t>
            </a:r>
            <a:r>
              <a:rPr lang="es-ES" sz="2000" dirty="0"/>
              <a:t>Es la probabilidad 1- α, que es la proporción de veces que el intervalo de confianza realmente contiene el parámetro de población. Lo elige el/la investigador/a, generalmente 90%, 95% o 99%: con cuánta confianza mi muestra está en el IC?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El error máximo de estimación: </a:t>
            </a:r>
            <a:r>
              <a:rPr lang="es-ES" sz="2000" dirty="0"/>
              <a:t>Nos indica el mayor error que podemos cometer por predecir la proporción  poblacional con una proporción muestral (</a:t>
            </a:r>
            <a:r>
              <a:rPr lang="es-ES" sz="2000" dirty="0" err="1"/>
              <a:t>ej</a:t>
            </a:r>
            <a:r>
              <a:rPr lang="es-ES" sz="2000" dirty="0"/>
              <a:t>: 2%): cuánto error estoy dispuesto admitir?</a:t>
            </a:r>
          </a:p>
        </p:txBody>
      </p:sp>
    </p:spTree>
    <p:extLst>
      <p:ext uri="{BB962C8B-B14F-4D97-AF65-F5344CB8AC3E}">
        <p14:creationId xmlns:p14="http://schemas.microsoft.com/office/powerpoint/2010/main" val="3168868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C85B42-5FA4-F53A-9617-5BE77A0F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2" t="16388" r="8982" b="28699"/>
          <a:stretch/>
        </p:blipFill>
        <p:spPr>
          <a:xfrm>
            <a:off x="0" y="0"/>
            <a:ext cx="6863644" cy="3965928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F328709-D037-1091-1BD9-A81520C7EAD4}"/>
              </a:ext>
            </a:extLst>
          </p:cNvPr>
          <p:cNvCxnSpPr>
            <a:cxnSpLocks/>
          </p:cNvCxnSpPr>
          <p:nvPr/>
        </p:nvCxnSpPr>
        <p:spPr>
          <a:xfrm>
            <a:off x="495770" y="3747440"/>
            <a:ext cx="196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23B8A9C-CE7D-5A34-51B8-B5DD979FF48F}"/>
              </a:ext>
            </a:extLst>
          </p:cNvPr>
          <p:cNvSpPr txBox="1"/>
          <p:nvPr/>
        </p:nvSpPr>
        <p:spPr>
          <a:xfrm>
            <a:off x="26341" y="4007556"/>
            <a:ext cx="92725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lphaLcParenR"/>
            </a:pP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Nivel de confianza de 95%</a:t>
            </a:r>
          </a:p>
          <a:p>
            <a:pPr marL="228600" indent="-228600">
              <a:buAutoNum type="alphaLcParenR"/>
            </a:pP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Error de estimación +- 2,9%</a:t>
            </a:r>
          </a:p>
          <a:p>
            <a:pPr marL="228600" indent="-228600">
              <a:buAutoNum type="alphaLcParenR"/>
            </a:pP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Varianza máxima: 0,5</a:t>
            </a:r>
          </a:p>
          <a:p>
            <a:pPr marL="228600" indent="-228600">
              <a:buAutoNum type="alphaLcParenR"/>
            </a:pP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Efecto diseño: 1,2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3C73015-E8F0-5D46-60FC-11A921BAD001}"/>
              </a:ext>
            </a:extLst>
          </p:cNvPr>
          <p:cNvCxnSpPr>
            <a:cxnSpLocks/>
          </p:cNvCxnSpPr>
          <p:nvPr/>
        </p:nvCxnSpPr>
        <p:spPr>
          <a:xfrm>
            <a:off x="2571044" y="3747440"/>
            <a:ext cx="1639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1CEF0E6-9789-991A-F8EE-5847A0A0455E}"/>
              </a:ext>
            </a:extLst>
          </p:cNvPr>
          <p:cNvCxnSpPr>
            <a:cxnSpLocks/>
          </p:cNvCxnSpPr>
          <p:nvPr/>
        </p:nvCxnSpPr>
        <p:spPr>
          <a:xfrm>
            <a:off x="4333992" y="3747440"/>
            <a:ext cx="14346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9DB5972-98D8-6E3D-53CB-F7BD43CC74C7}"/>
              </a:ext>
            </a:extLst>
          </p:cNvPr>
          <p:cNvCxnSpPr>
            <a:cxnSpLocks/>
          </p:cNvCxnSpPr>
          <p:nvPr/>
        </p:nvCxnSpPr>
        <p:spPr>
          <a:xfrm>
            <a:off x="531518" y="3911128"/>
            <a:ext cx="14346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012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¿Cuántos </a:t>
            </a:r>
            <a:r>
              <a:rPr lang="es-ES" sz="3600" b="1" dirty="0"/>
              <a:t>casos</a:t>
            </a:r>
            <a:r>
              <a:rPr lang="es-ES" sz="3600" dirty="0"/>
              <a:t> son necesarios?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642228" y="2171438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2955" y="1211601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Cálculo del tamaño de la muestra mediante MAS (muestreo aleatorio simple)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La fórmula incorpora el tamaño de la población, la varianza, el error máximo de estimación y el nivel de confianza deseado…..</a:t>
            </a:r>
          </a:p>
        </p:txBody>
      </p:sp>
    </p:spTree>
    <p:extLst>
      <p:ext uri="{BB962C8B-B14F-4D97-AF65-F5344CB8AC3E}">
        <p14:creationId xmlns:p14="http://schemas.microsoft.com/office/powerpoint/2010/main" val="8463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—Manuel </a:t>
            </a:r>
            <a:r>
              <a:rPr lang="en" b="1" dirty="0"/>
              <a:t>Canales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698959" y="469122"/>
            <a:ext cx="7746032" cy="2634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“</a:t>
            </a:r>
            <a:r>
              <a:rPr lang="es-ES" sz="1800" dirty="0"/>
              <a:t>La investigación social, descrita desde el núcleo de sus técnicas de producción de datos, puede comprenderse como un (os) </a:t>
            </a:r>
            <a:r>
              <a:rPr lang="es-ES" sz="1800" b="1" u="sng" dirty="0"/>
              <a:t>oficio (s), </a:t>
            </a:r>
            <a:r>
              <a:rPr lang="es-ES" sz="1800" dirty="0"/>
              <a:t>y su saber como </a:t>
            </a:r>
            <a:r>
              <a:rPr lang="es-ES" sz="1800" b="1" u="sng" dirty="0"/>
              <a:t>“arte”.</a:t>
            </a:r>
            <a:r>
              <a:rPr lang="en" sz="1800" b="1" u="sng" dirty="0"/>
              <a:t> </a:t>
            </a:r>
            <a:r>
              <a:rPr lang="es-ES" sz="1800" dirty="0"/>
              <a:t>Esto es, se propone aquí un aprendizaje y la investigación social como el </a:t>
            </a:r>
            <a:r>
              <a:rPr lang="es-ES" sz="1800" b="1" u="sng" dirty="0"/>
              <a:t>desarrollo de un saber </a:t>
            </a:r>
            <a:r>
              <a:rPr lang="es-ES" sz="1800" dirty="0"/>
              <a:t>respecto a la </a:t>
            </a:r>
            <a:r>
              <a:rPr lang="es-ES" sz="1800" b="1" u="sng" dirty="0"/>
              <a:t>propia posición del investigador, sus movimientos y operaciones</a:t>
            </a:r>
            <a:r>
              <a:rPr lang="es-ES" sz="1800" dirty="0"/>
              <a:t> de observación sobre lo observado... 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800" dirty="0"/>
              <a:t>Si las técnicas pueden describirse siguiendo las </a:t>
            </a:r>
            <a:r>
              <a:rPr lang="es-ES" sz="1800" b="1" u="sng" dirty="0"/>
              <a:t>acciones del investigador</a:t>
            </a:r>
            <a:r>
              <a:rPr lang="es-ES" sz="1800" dirty="0"/>
              <a:t>, su conocimiento puede hacerse siguiendo el </a:t>
            </a:r>
            <a:r>
              <a:rPr lang="es-ES" sz="1800" b="1" u="sng" dirty="0"/>
              <a:t>saber de la práctica </a:t>
            </a:r>
            <a:r>
              <a:rPr lang="es-ES" sz="1800" dirty="0"/>
              <a:t>de aquel</a:t>
            </a:r>
            <a:r>
              <a:rPr lang="en" sz="1800" dirty="0"/>
              <a:t>”</a:t>
            </a:r>
            <a:endParaRPr sz="1800"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>
            <a:extLst>
              <a:ext uri="{FF2B5EF4-FFF2-40B4-BE49-F238E27FC236}">
                <a16:creationId xmlns:a16="http://schemas.microsoft.com/office/drawing/2014/main" id="{59158EFD-D1E7-6F9B-3ABF-32E2CEF70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50" y="3338733"/>
            <a:ext cx="1923036" cy="3992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" altLang="es-CL" sz="1350" dirty="0">
                <a:latin typeface="Catamaran" panose="020B0604020202020204" charset="0"/>
                <a:cs typeface="Catamaran" panose="020B0604020202020204" charset="0"/>
              </a:rPr>
              <a:t>N: Tamaño de población</a:t>
            </a:r>
          </a:p>
        </p:txBody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B75093F5-0C83-7513-CD93-03B891F1E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551" y="883120"/>
            <a:ext cx="18473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CL" sz="1050"/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34316684-2EC1-A7DB-80BD-FBEB79BA8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93" y="4279852"/>
            <a:ext cx="1243013" cy="65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s-ES" altLang="es-CL" sz="1050" dirty="0">
                <a:solidFill>
                  <a:srgbClr val="FF0000"/>
                </a:solidFill>
                <a:latin typeface="Catamaran" panose="020B0604020202020204" charset="0"/>
                <a:cs typeface="Catamaran" panose="020B0604020202020204" charset="0"/>
              </a:rPr>
              <a:t>e: Error máximo admisible </a:t>
            </a:r>
          </a:p>
          <a:p>
            <a:pPr>
              <a:spcBef>
                <a:spcPct val="50000"/>
              </a:spcBef>
            </a:pPr>
            <a:r>
              <a:rPr lang="es-ES" altLang="es-CL" sz="1050" dirty="0">
                <a:solidFill>
                  <a:srgbClr val="FF0000"/>
                </a:solidFill>
                <a:latin typeface="Catamaran" panose="020B0604020202020204" charset="0"/>
                <a:cs typeface="Catamaran" panose="020B0604020202020204" charset="0"/>
              </a:rPr>
              <a:t>(mitad de IC)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EAE7E1FC-CCBA-155B-AC5E-0AB354493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467" y="4214214"/>
            <a:ext cx="162044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s-ES" altLang="es-CL" sz="1050" dirty="0">
                <a:solidFill>
                  <a:schemeClr val="bg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z: Coeficiente de confianza (asociado a NC, áreas bajo la curva normal)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9E95CC12-A09E-ACD7-D0BC-85B1FE642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467" y="3484056"/>
            <a:ext cx="162044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s-ES" altLang="es-CL" sz="1050" dirty="0">
                <a:solidFill>
                  <a:schemeClr val="tx2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PQ: Variación poblacional (0,5 * 0,5; máxima)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027089E4-8939-2AF2-8336-08751093A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56" y="615803"/>
            <a:ext cx="78447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s-ES" altLang="es-CL" sz="1800" dirty="0">
                <a:latin typeface="Catamaran" panose="020B0604020202020204" charset="0"/>
                <a:cs typeface="Catamaran" panose="020B0604020202020204" charset="0"/>
              </a:rPr>
              <a:t>Tamaño de muestra de proporciones en MAS</a:t>
            </a:r>
          </a:p>
        </p:txBody>
      </p:sp>
      <p:sp>
        <p:nvSpPr>
          <p:cNvPr id="28683" name="Rectangle 11">
            <a:extLst>
              <a:ext uri="{FF2B5EF4-FFF2-40B4-BE49-F238E27FC236}">
                <a16:creationId xmlns:a16="http://schemas.microsoft.com/office/drawing/2014/main" id="{7666DA7D-07F8-17E5-4F98-6483A4CBF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283" y="1689173"/>
            <a:ext cx="18473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CL" sz="105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931332-D4A4-B08C-BFE9-113F879C7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2" t="28404" r="23104" b="50802"/>
          <a:stretch/>
        </p:blipFill>
        <p:spPr>
          <a:xfrm>
            <a:off x="3784496" y="3435286"/>
            <a:ext cx="5169425" cy="13793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B977EB3-98FE-AFF5-000C-08A2DDC59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2" t="33675" r="46710" b="55670"/>
          <a:stretch/>
        </p:blipFill>
        <p:spPr>
          <a:xfrm>
            <a:off x="3784496" y="1575523"/>
            <a:ext cx="3292330" cy="12213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C06211-467E-CBC9-C56F-543314C44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95" t="38386" r="47928" b="45288"/>
          <a:stretch/>
        </p:blipFill>
        <p:spPr>
          <a:xfrm>
            <a:off x="290293" y="1575523"/>
            <a:ext cx="3251607" cy="122133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8F2D5A-63FE-41FC-3DBF-A22CBE73D1C6}"/>
              </a:ext>
            </a:extLst>
          </p:cNvPr>
          <p:cNvSpPr txBox="1"/>
          <p:nvPr/>
        </p:nvSpPr>
        <p:spPr>
          <a:xfrm>
            <a:off x="7158445" y="1554326"/>
            <a:ext cx="1795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Población/Universo mayor a 10.000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F2F7C-A882-17FF-9495-EF08700FE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77245F-429D-715F-D3D6-F0806F739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F6DA4A-B36C-BB09-E581-A22B701A6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7" t="32290" r="22475" b="39991"/>
          <a:stretch/>
        </p:blipFill>
        <p:spPr>
          <a:xfrm>
            <a:off x="529977" y="182880"/>
            <a:ext cx="7150981" cy="456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56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24155-0C90-6E8B-BA9D-69549626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44268F-44B6-F2BA-4F75-AD928C66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CF0B6F-5B21-D13A-7BED-5B6C2199D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9" t="29097" r="30215" b="11692"/>
          <a:stretch/>
        </p:blipFill>
        <p:spPr>
          <a:xfrm>
            <a:off x="1720565" y="0"/>
            <a:ext cx="5210214" cy="50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35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5ACA3-418D-86FE-40CF-DBEAB627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Ejercicio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6AE342-08C5-AED2-C4BE-21B63754E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82" t="25847" r="40543" b="20497"/>
          <a:stretch/>
        </p:blipFill>
        <p:spPr>
          <a:xfrm>
            <a:off x="302312" y="1108477"/>
            <a:ext cx="4603634" cy="332169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0192FA-0C12-53B2-0895-F5740C2308E0}"/>
              </a:ext>
            </a:extLst>
          </p:cNvPr>
          <p:cNvSpPr txBox="1"/>
          <p:nvPr/>
        </p:nvSpPr>
        <p:spPr>
          <a:xfrm>
            <a:off x="5072122" y="1268016"/>
            <a:ext cx="33963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Considerando muestras infinitas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>
              <a:buAutoNum type="alphaLcParenR"/>
            </a:pPr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¿Cuántos casos se necesitan para una muestra aleatoria simple con un error de 5% y un nivel de confianza de 90% y una varianza máxima?</a:t>
            </a:r>
          </a:p>
          <a:p>
            <a:pPr marL="342900" indent="-342900">
              <a:buAutoNum type="alphaLcParenR"/>
            </a:pPr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>
              <a:buAutoNum type="alphaLcParenR"/>
            </a:pPr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¿Cuántos casos se necesitan para una muestra aleatoria simple con un error de 2% y un nivel de confianza de 95% y una varianza máxima?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089991-6C6F-6970-F4D8-4AE39134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36" y="4045753"/>
            <a:ext cx="4198963" cy="111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03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Tipos de </a:t>
            </a:r>
            <a:r>
              <a:rPr lang="es-ES" sz="4400" b="1" dirty="0"/>
              <a:t>muestreos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7" y="1109197"/>
            <a:ext cx="8861729" cy="3822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/>
            <a:r>
              <a:rPr lang="es-ES" sz="2000" b="1" dirty="0"/>
              <a:t>Muestreo Probabilístico</a:t>
            </a:r>
          </a:p>
          <a:p>
            <a:pPr marL="0" indent="0" algn="l"/>
            <a:endParaRPr lang="es-ES" sz="2000" dirty="0"/>
          </a:p>
          <a:p>
            <a:pPr marL="0" indent="0" algn="l"/>
            <a:r>
              <a:rPr lang="es-ES" dirty="0"/>
              <a:t>• Todos los elementos de la población tienen una probabilidad conocida y distinta de 0 de pertenecer a la muestra.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Se sustenta en el principio de selección aleatoria. 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Permite la inferencia 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Es más caro y más complejo, pero más </a:t>
            </a:r>
          </a:p>
          <a:p>
            <a:pPr marL="0" indent="0" algn="l"/>
            <a:r>
              <a:rPr lang="es-ES" dirty="0"/>
              <a:t>Preciso</a:t>
            </a:r>
          </a:p>
          <a:p>
            <a:pPr marL="0" indent="0" algn="l"/>
            <a:endParaRPr lang="es-ES" dirty="0"/>
          </a:p>
          <a:p>
            <a:pPr marL="0" indent="0" algn="l"/>
            <a:endParaRPr lang="es-ES" dirty="0"/>
          </a:p>
          <a:p>
            <a:pPr marL="0" indent="0" algn="l"/>
            <a:r>
              <a:rPr lang="es-ES" sz="2000" b="1" dirty="0"/>
              <a:t>Muestreo No Probabilístico</a:t>
            </a:r>
          </a:p>
          <a:p>
            <a:pPr marL="0" indent="0" algn="l"/>
            <a:endParaRPr lang="es-ES" sz="1800" dirty="0"/>
          </a:p>
          <a:p>
            <a:pPr marL="0" indent="0" algn="l"/>
            <a:r>
              <a:rPr lang="es-ES" dirty="0"/>
              <a:t>• Hay una desigual probabilidad de las unidades de la población de formar parte en la muestra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No prioriza la aleatorización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Se usa por conveniencia (tiempo, recursos) o cuando la inferencia no es lo central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Es más barato y simple, pero menos preciso</a:t>
            </a:r>
          </a:p>
        </p:txBody>
      </p:sp>
    </p:spTree>
    <p:extLst>
      <p:ext uri="{BB962C8B-B14F-4D97-AF65-F5344CB8AC3E}">
        <p14:creationId xmlns:p14="http://schemas.microsoft.com/office/powerpoint/2010/main" val="1314930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Muestreos </a:t>
            </a:r>
            <a:r>
              <a:rPr lang="es-ES" sz="4400" b="1" dirty="0"/>
              <a:t>Probabilísticos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793982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Aleatorio </a:t>
            </a:r>
            <a:r>
              <a:rPr lang="es-ES" sz="4000" b="1" dirty="0"/>
              <a:t>Simple</a:t>
            </a:r>
            <a:r>
              <a:rPr lang="es-ES" sz="4000" dirty="0"/>
              <a:t> (MAS)</a:t>
            </a:r>
            <a:endParaRPr lang="es-ES" sz="40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51684" y="1109198"/>
            <a:ext cx="4138653" cy="403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La selección se realiza de un listado de la población, asignándole </a:t>
            </a:r>
            <a:r>
              <a:rPr lang="es-ES" b="1" dirty="0"/>
              <a:t>igual probabilidad a cada elemento</a:t>
            </a:r>
            <a:r>
              <a:rPr lang="es-ES" dirty="0"/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Se caracteriza por: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Cada unidad tiene una </a:t>
            </a:r>
            <a:r>
              <a:rPr lang="es-ES" sz="1600" b="1" dirty="0"/>
              <a:t>probabilidad igual </a:t>
            </a:r>
            <a:r>
              <a:rPr lang="es-ES" sz="1600" dirty="0"/>
              <a:t>de participar en la selección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La </a:t>
            </a:r>
            <a:r>
              <a:rPr lang="es-ES" sz="1600" b="1" dirty="0"/>
              <a:t>selección es totalmente aleatoria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Todas las posibles </a:t>
            </a:r>
            <a:r>
              <a:rPr lang="es-ES" sz="1600" b="1" dirty="0"/>
              <a:t>muestras </a:t>
            </a:r>
            <a:r>
              <a:rPr lang="es-ES" sz="1600" dirty="0"/>
              <a:t>tienen igual probabilidad de ser elegidas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A7CC55-22B0-D411-A28B-D04D5858A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322" y="1431235"/>
            <a:ext cx="4896677" cy="29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37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Selección </a:t>
            </a:r>
            <a:r>
              <a:rPr lang="es-ES" sz="4400" b="1" dirty="0"/>
              <a:t>Aleatoria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82880" y="1109197"/>
            <a:ext cx="8466256" cy="282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Por lo general la selección aleatoria se hace </a:t>
            </a:r>
            <a:r>
              <a:rPr lang="es-ES" sz="2000" b="1" dirty="0"/>
              <a:t>computacionalmente</a:t>
            </a:r>
            <a:r>
              <a:rPr lang="es-ES" sz="2000" dirty="0"/>
              <a:t>. También existen tablas de números aleatorios.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Como el </a:t>
            </a:r>
            <a:r>
              <a:rPr lang="es-ES" sz="2000" b="1" dirty="0"/>
              <a:t>MAS exige un listado exhaustivo</a:t>
            </a:r>
            <a:r>
              <a:rPr lang="es-ES" sz="2000" dirty="0"/>
              <a:t>, es imposible utilizarlo en poblaciones de magnitud elevada. Por ejemplo, es imposible hacer un MAS en todo Chile.</a:t>
            </a:r>
          </a:p>
        </p:txBody>
      </p:sp>
    </p:spTree>
    <p:extLst>
      <p:ext uri="{BB962C8B-B14F-4D97-AF65-F5344CB8AC3E}">
        <p14:creationId xmlns:p14="http://schemas.microsoft.com/office/powerpoint/2010/main" val="2278717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16CA4-8A9D-6722-C445-963073CD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DF3D0D-41D7-2355-EE7A-7700EA2994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03826D-CA3F-99DE-423E-981299C40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83" r="65802" b="8696"/>
          <a:stretch/>
        </p:blipFill>
        <p:spPr>
          <a:xfrm>
            <a:off x="1539027" y="-33205"/>
            <a:ext cx="3788251" cy="51489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5BC9CE-E9BA-A70A-5915-9EB3202B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28" r="65802" b="8697"/>
          <a:stretch/>
        </p:blipFill>
        <p:spPr>
          <a:xfrm>
            <a:off x="5327303" y="-33205"/>
            <a:ext cx="3816697" cy="51767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87083D6-607D-42B0-F8A3-01597829A49D}"/>
              </a:ext>
            </a:extLst>
          </p:cNvPr>
          <p:cNvSpPr txBox="1"/>
          <p:nvPr/>
        </p:nvSpPr>
        <p:spPr>
          <a:xfrm>
            <a:off x="0" y="1226726"/>
            <a:ext cx="1539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Listado de estudiantes de Antropología Universidad Alberto Hurtado: 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220 personas</a:t>
            </a:r>
          </a:p>
        </p:txBody>
      </p:sp>
    </p:spTree>
    <p:extLst>
      <p:ext uri="{BB962C8B-B14F-4D97-AF65-F5344CB8AC3E}">
        <p14:creationId xmlns:p14="http://schemas.microsoft.com/office/powerpoint/2010/main" val="2177283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Ventajas y desventajas del </a:t>
            </a:r>
            <a:r>
              <a:rPr lang="es-ES" sz="4400" b="1" dirty="0"/>
              <a:t>MAS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82879" y="1109197"/>
            <a:ext cx="8905462" cy="348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s-ES" sz="2400" b="1" dirty="0"/>
              <a:t>VENTAJAS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Facilidad de los cálculos estadísticos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Elevada probabilidad de ser representativo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/>
            <a:r>
              <a:rPr lang="es-ES" sz="2400" b="1" dirty="0"/>
              <a:t>DESVENTAJAS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Requiere listar y enumerar a las unidades de la población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Resulta monótono arduo en muestras grandes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La dispersión de la muestra hace que los costos sean elevados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95736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sesiónes anteriores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Sistemático</a:t>
            </a:r>
            <a:endParaRPr lang="es-ES" sz="40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51684" y="1109198"/>
            <a:ext cx="4138653" cy="403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Es una variante del MAS. Se elige un punto de arranque aleatorio y se seleccionan casos en forma sucesiva según un intervalo numérico convencional.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Sólo la primera unidad de la muestra se elige al azar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Los restantes elementos de la muestra se eligen sumando el coeficiente de elevación que es igual a N/n, hasta llegar al n requerido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En trabajo en terreno es mucho más práctico que un MAS</a:t>
            </a:r>
            <a:endParaRPr lang="es-E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859353-0DE5-B235-7E2C-A7A1DDE49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59" t="31782" r="31182" b="26495"/>
          <a:stretch/>
        </p:blipFill>
        <p:spPr>
          <a:xfrm>
            <a:off x="4265104" y="1340596"/>
            <a:ext cx="3736828" cy="293134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B0EF8C01-D9F6-E190-C494-2D0771A9400D}"/>
              </a:ext>
            </a:extLst>
          </p:cNvPr>
          <p:cNvSpPr/>
          <p:nvPr/>
        </p:nvSpPr>
        <p:spPr>
          <a:xfrm>
            <a:off x="6941976" y="1418255"/>
            <a:ext cx="563568" cy="49265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 err="1">
                <a:solidFill>
                  <a:schemeClr val="tx1"/>
                </a:solidFill>
              </a:rPr>
              <a:t>pa</a:t>
            </a:r>
            <a:endParaRPr lang="es-CL" b="1" dirty="0">
              <a:solidFill>
                <a:schemeClr val="tx1"/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F08161A-9F86-44F7-E55A-C83F5AEF1768}"/>
              </a:ext>
            </a:extLst>
          </p:cNvPr>
          <p:cNvCxnSpPr>
            <a:cxnSpLocks/>
          </p:cNvCxnSpPr>
          <p:nvPr/>
        </p:nvCxnSpPr>
        <p:spPr>
          <a:xfrm>
            <a:off x="7274145" y="1988570"/>
            <a:ext cx="313509" cy="156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7310F46-C28D-90C2-2756-624B4844944B}"/>
              </a:ext>
            </a:extLst>
          </p:cNvPr>
          <p:cNvCxnSpPr>
            <a:cxnSpLocks/>
          </p:cNvCxnSpPr>
          <p:nvPr/>
        </p:nvCxnSpPr>
        <p:spPr>
          <a:xfrm flipH="1">
            <a:off x="4948957" y="3437398"/>
            <a:ext cx="2556587" cy="30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B32F64B-9FC7-65B0-F5EB-B750106A30D0}"/>
              </a:ext>
            </a:extLst>
          </p:cNvPr>
          <p:cNvCxnSpPr>
            <a:cxnSpLocks/>
          </p:cNvCxnSpPr>
          <p:nvPr/>
        </p:nvCxnSpPr>
        <p:spPr>
          <a:xfrm flipH="1" flipV="1">
            <a:off x="4737964" y="2146041"/>
            <a:ext cx="252047" cy="1598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D08AE57-7820-CE1B-689A-D641DB181E2F}"/>
              </a:ext>
            </a:extLst>
          </p:cNvPr>
          <p:cNvCxnSpPr>
            <a:cxnSpLocks/>
          </p:cNvCxnSpPr>
          <p:nvPr/>
        </p:nvCxnSpPr>
        <p:spPr>
          <a:xfrm flipV="1">
            <a:off x="4883331" y="1963579"/>
            <a:ext cx="2275115" cy="30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721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0404A-6607-0226-210C-A76EA722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E8F0D0-4BC8-AA80-52B4-B1E9ACD6E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1900" y="1909851"/>
            <a:ext cx="4360200" cy="1217700"/>
          </a:xfrm>
        </p:spPr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9EE8A5-5D9F-467D-6EA7-24AE72F43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2" r="56192" b="8426"/>
          <a:stretch/>
        </p:blipFill>
        <p:spPr>
          <a:xfrm>
            <a:off x="1865500" y="0"/>
            <a:ext cx="4795935" cy="5068178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FC4E1D4-47FA-3B1D-4530-A649D0F1FC68}"/>
              </a:ext>
            </a:extLst>
          </p:cNvPr>
          <p:cNvCxnSpPr/>
          <p:nvPr/>
        </p:nvCxnSpPr>
        <p:spPr>
          <a:xfrm>
            <a:off x="2019119" y="2207966"/>
            <a:ext cx="46422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A63C412-6657-83A5-427B-151320573DBD}"/>
              </a:ext>
            </a:extLst>
          </p:cNvPr>
          <p:cNvCxnSpPr>
            <a:cxnSpLocks/>
          </p:cNvCxnSpPr>
          <p:nvPr/>
        </p:nvCxnSpPr>
        <p:spPr>
          <a:xfrm>
            <a:off x="3030559" y="2207966"/>
            <a:ext cx="0" cy="66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A5750D8-E391-5A9F-E16D-B8E5DEC7EB5B}"/>
              </a:ext>
            </a:extLst>
          </p:cNvPr>
          <p:cNvCxnSpPr>
            <a:cxnSpLocks/>
          </p:cNvCxnSpPr>
          <p:nvPr/>
        </p:nvCxnSpPr>
        <p:spPr>
          <a:xfrm>
            <a:off x="3030559" y="2905274"/>
            <a:ext cx="0" cy="66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878F062-C148-3D2C-2B9D-003D32A19048}"/>
              </a:ext>
            </a:extLst>
          </p:cNvPr>
          <p:cNvCxnSpPr>
            <a:cxnSpLocks/>
          </p:cNvCxnSpPr>
          <p:nvPr/>
        </p:nvCxnSpPr>
        <p:spPr>
          <a:xfrm>
            <a:off x="3030559" y="3606314"/>
            <a:ext cx="0" cy="66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29D9CA9-9971-98DA-7AC6-42B7774DE9A4}"/>
              </a:ext>
            </a:extLst>
          </p:cNvPr>
          <p:cNvCxnSpPr>
            <a:cxnSpLocks/>
          </p:cNvCxnSpPr>
          <p:nvPr/>
        </p:nvCxnSpPr>
        <p:spPr>
          <a:xfrm>
            <a:off x="3030559" y="4322905"/>
            <a:ext cx="0" cy="66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989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Estratificado</a:t>
            </a:r>
            <a:endParaRPr lang="es-ES" sz="40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51684" y="1109198"/>
            <a:ext cx="4138653" cy="403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Se caracteriza por la utilización de información auxiliar para mejorar la eficiencia en la selección de elementos y mejorar la precisión de las estimaciones.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La información auxiliar corresponde a </a:t>
            </a:r>
            <a:r>
              <a:rPr lang="es-ES" b="1" dirty="0"/>
              <a:t>variables de estratificación </a:t>
            </a:r>
            <a:r>
              <a:rPr lang="es-ES" dirty="0"/>
              <a:t>que dividen a la población en estratos.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Las variables de estratificaciones más utilizadas son edad, sexo, clase social, ocupación. Esto se debe a que tienden a estar recogidas en los marcos muestrales (como el CENSO)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169B97-118A-AAEC-5ADB-47FCA3A03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1" t="19375" r="25812" b="43691"/>
          <a:stretch/>
        </p:blipFill>
        <p:spPr>
          <a:xfrm>
            <a:off x="4466646" y="1226636"/>
            <a:ext cx="3464374" cy="3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17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Estratificado</a:t>
            </a:r>
            <a:endParaRPr lang="es-ES" sz="40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6755" y="1126179"/>
            <a:ext cx="4221736" cy="362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¿Qué es un estrato? → Los estratos son </a:t>
            </a:r>
            <a:r>
              <a:rPr lang="es-ES" sz="1400" b="1" u="sng" dirty="0"/>
              <a:t>grupos homogéneos de elementos </a:t>
            </a:r>
            <a:r>
              <a:rPr lang="es-ES" sz="1400" dirty="0"/>
              <a:t>por lo que no es preciso seleccionar un número elevado de casos para representar al estrato.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Mientras más </a:t>
            </a:r>
            <a:r>
              <a:rPr lang="es-ES" sz="1400" b="1" dirty="0"/>
              <a:t>homogéneo</a:t>
            </a:r>
            <a:r>
              <a:rPr lang="es-ES" sz="1400" dirty="0"/>
              <a:t> sea el estrato, más precisa será la estimación.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Las varianza entre los estratos es máxima y al interior de cada estrato es mínima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El fin es lograr que el estrato esté representado en la muestra.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Logrará estimaciones más precisas, siempre que: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Las variables de estratificación están relacionadas con los objetivos de la investigación.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De no ser así, no tendría sentido (se lograría una precisión similar a si no se hubiera estratificado).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93B8F0-8057-9F3B-829B-8D56A72C6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1" t="19375" r="25812" b="43691"/>
          <a:stretch/>
        </p:blipFill>
        <p:spPr>
          <a:xfrm>
            <a:off x="4466646" y="1226636"/>
            <a:ext cx="3464374" cy="3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Estratificado</a:t>
            </a:r>
            <a:endParaRPr lang="es-ES" sz="40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6755" y="1126179"/>
            <a:ext cx="4221736" cy="362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Afijación proporcional al tamaño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Afijación no proporcional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93B8F0-8057-9F3B-829B-8D56A72C6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1" t="19375" r="25812" b="43691"/>
          <a:stretch/>
        </p:blipFill>
        <p:spPr>
          <a:xfrm>
            <a:off x="4466646" y="1226636"/>
            <a:ext cx="3464374" cy="3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92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por Conglomerados</a:t>
            </a:r>
            <a:endParaRPr lang="es-ES" sz="40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6755" y="1126179"/>
            <a:ext cx="4221736" cy="362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Se caracteriza por constituir unidades de muestreo compuestas por un agregado diverso de elementos.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¿Qué es un conglomerado? → conjunto de elementos con valores diferentes entre sí en la variable medida.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Diferencias con el ME: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La lógica es inversa. El error disminuye en la medida que aumenta la heterogeneidad de cada uno de los conglomerados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Se extrae una muestra aleatoria de conglomerados (no una muestra al interior de cada estrato)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La unidad de muestreo es el conglomerado y no el individuo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49349F-6A63-0BEA-9C5F-0057ED853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92" t="26558" r="22620" b="18803"/>
          <a:stretch/>
        </p:blipFill>
        <p:spPr>
          <a:xfrm>
            <a:off x="5299787" y="1256306"/>
            <a:ext cx="2183363" cy="375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88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FC37C-5240-DE4C-ABB7-AAD27DF2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F8D762-6696-643D-438D-51B15F29E2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22B647-309D-248D-7BD8-D775A2B38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4"/>
          <a:stretch/>
        </p:blipFill>
        <p:spPr>
          <a:xfrm>
            <a:off x="992819" y="0"/>
            <a:ext cx="64048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79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0D19C-AF90-F529-B03B-2316E2E8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44E832-DF74-AC43-2F6F-8C63D7F8E5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6E502D-3AE4-974F-47BB-A285C2F78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41" y="0"/>
            <a:ext cx="63657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54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000" dirty="0"/>
              <a:t>Muestreo Polietápico</a:t>
            </a:r>
            <a:endParaRPr lang="es-ES" sz="40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6755" y="1126179"/>
            <a:ext cx="4736786" cy="3733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El MC da paso comúnmente a los muestreos polietápicos….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Son diseños complejos caracterizados por la selección de muestras en etapas </a:t>
            </a:r>
            <a:r>
              <a:rPr lang="es-ES" sz="1400" dirty="0"/>
              <a:t>sucesivas.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Cada etapa requiere su propio marco muestral. Hay así unidades primarias de muestreo (UPM), unidades secundarias de muestreo (USM), etc.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La versión más sencilla tiene 2 etapas: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Se seleccionan los conglomerados (unidades de muestreo primarias)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Se elige mediante MAS a los miembros de la población a observar, al interior de los conglomerados previamente seleccionados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Es el más típico muestreo nacional → por ejemplo, muestreo polietápico, estratificado, por conglomerados.</a:t>
            </a:r>
            <a:endParaRPr lang="es-ES" sz="1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98A60C-7D9B-44F7-2FCB-38BCD7445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89" t="20027" r="18556" b="21896"/>
          <a:stretch/>
        </p:blipFill>
        <p:spPr>
          <a:xfrm>
            <a:off x="4629636" y="1451843"/>
            <a:ext cx="4514363" cy="28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15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C85B42-5FA4-F53A-9617-5BE77A0F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2" t="16388" r="8982" b="10024"/>
          <a:stretch/>
        </p:blipFill>
        <p:spPr>
          <a:xfrm>
            <a:off x="0" y="-1"/>
            <a:ext cx="6863644" cy="5314717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6816F3F-65B1-79CA-EA48-6597347E3CC4}"/>
              </a:ext>
            </a:extLst>
          </p:cNvPr>
          <p:cNvCxnSpPr/>
          <p:nvPr/>
        </p:nvCxnSpPr>
        <p:spPr>
          <a:xfrm>
            <a:off x="2761861" y="4997475"/>
            <a:ext cx="21385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5A5B7D2-D373-1289-C024-E19AA99E3635}"/>
              </a:ext>
            </a:extLst>
          </p:cNvPr>
          <p:cNvCxnSpPr>
            <a:cxnSpLocks/>
          </p:cNvCxnSpPr>
          <p:nvPr/>
        </p:nvCxnSpPr>
        <p:spPr>
          <a:xfrm>
            <a:off x="297958" y="2727648"/>
            <a:ext cx="63230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F345535-C381-87D8-766F-F0C8A7D1E4C3}"/>
              </a:ext>
            </a:extLst>
          </p:cNvPr>
          <p:cNvCxnSpPr>
            <a:cxnSpLocks/>
          </p:cNvCxnSpPr>
          <p:nvPr/>
        </p:nvCxnSpPr>
        <p:spPr>
          <a:xfrm>
            <a:off x="297958" y="2380986"/>
            <a:ext cx="63230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F82664AF-F552-CA73-91EB-B9B3AE92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80" y="155898"/>
            <a:ext cx="1103953" cy="51435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B03D8BF-547D-9CBB-95D1-314E8D1C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435" y="1742696"/>
            <a:ext cx="2048268" cy="16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0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F25082-880C-1A16-09D6-6F755EA8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41" y="139235"/>
            <a:ext cx="6992718" cy="4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96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82664AF-F552-CA73-91EB-B9B3AE92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67"/>
            <a:ext cx="1103953" cy="51435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B03D8BF-547D-9CBB-95D1-314E8D1C7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22" y="381309"/>
            <a:ext cx="5342538" cy="438088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376D9C5-8529-2FA0-5C6E-2E023AE6D729}"/>
              </a:ext>
            </a:extLst>
          </p:cNvPr>
          <p:cNvSpPr txBox="1"/>
          <p:nvPr/>
        </p:nvSpPr>
        <p:spPr>
          <a:xfrm>
            <a:off x="6501652" y="1756689"/>
            <a:ext cx="24406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Objetivo encuesta: Electoral</a:t>
            </a:r>
          </a:p>
          <a:p>
            <a:r>
              <a:rPr lang="es-ES" dirty="0"/>
              <a:t>Paso 1: estratifico región y urbano/rural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133861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E9C581-A52D-4DBE-BA7B-442B65B66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4" t="36733" r="35097" b="37607"/>
          <a:stretch/>
        </p:blipFill>
        <p:spPr>
          <a:xfrm>
            <a:off x="874413" y="1270829"/>
            <a:ext cx="6487851" cy="389436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01DD744-C09C-44CA-63B2-205C660B40FB}"/>
              </a:ext>
            </a:extLst>
          </p:cNvPr>
          <p:cNvSpPr/>
          <p:nvPr/>
        </p:nvSpPr>
        <p:spPr>
          <a:xfrm>
            <a:off x="4847418" y="3444862"/>
            <a:ext cx="563568" cy="49265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 err="1">
                <a:solidFill>
                  <a:schemeClr val="tx1"/>
                </a:solidFill>
              </a:rPr>
              <a:t>pa</a:t>
            </a:r>
            <a:endParaRPr lang="es-CL" b="1" dirty="0">
              <a:solidFill>
                <a:schemeClr val="tx1"/>
              </a:solidFill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536EC95-1905-21D2-6F56-5153970FD02C}"/>
              </a:ext>
            </a:extLst>
          </p:cNvPr>
          <p:cNvCxnSpPr>
            <a:cxnSpLocks/>
          </p:cNvCxnSpPr>
          <p:nvPr/>
        </p:nvCxnSpPr>
        <p:spPr>
          <a:xfrm flipH="1">
            <a:off x="4795935" y="3987053"/>
            <a:ext cx="360698" cy="108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4CB296F-70C3-1DE9-6413-A1653B1A51CA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3254984" y="3136101"/>
            <a:ext cx="1674967" cy="72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D674A50-B738-AB95-BFAA-CFD15279C480}"/>
              </a:ext>
            </a:extLst>
          </p:cNvPr>
          <p:cNvCxnSpPr>
            <a:cxnSpLocks/>
          </p:cNvCxnSpPr>
          <p:nvPr/>
        </p:nvCxnSpPr>
        <p:spPr>
          <a:xfrm flipH="1" flipV="1">
            <a:off x="3060441" y="4528297"/>
            <a:ext cx="1493913" cy="53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F06653B-74A1-0322-AA09-9FF42C5B545E}"/>
              </a:ext>
            </a:extLst>
          </p:cNvPr>
          <p:cNvCxnSpPr>
            <a:cxnSpLocks/>
          </p:cNvCxnSpPr>
          <p:nvPr/>
        </p:nvCxnSpPr>
        <p:spPr>
          <a:xfrm flipV="1">
            <a:off x="2998694" y="3133165"/>
            <a:ext cx="188259" cy="139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EBD1C5-A689-6473-E4F1-F539469F0B0D}"/>
              </a:ext>
            </a:extLst>
          </p:cNvPr>
          <p:cNvSpPr txBox="1"/>
          <p:nvPr/>
        </p:nvSpPr>
        <p:spPr>
          <a:xfrm>
            <a:off x="275418" y="131220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Paso 2: Selecciono Manzanas aleatoriamente</a:t>
            </a:r>
          </a:p>
          <a:p>
            <a:r>
              <a:rPr lang="es-ES" dirty="0"/>
              <a:t>Paso 3: Hago un listado de casas (construyo el marco muestra) y voy seleccionando Casas de una manzana de forma sistemática. Toco el timbre cada 3 casas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98923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45F140D-E840-1BD7-A699-7A9D9B148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564"/>
            <a:ext cx="5837624" cy="35298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CBC29D5-26DB-6E1E-D25F-2CCD624DC3AB}"/>
              </a:ext>
            </a:extLst>
          </p:cNvPr>
          <p:cNvSpPr txBox="1"/>
          <p:nvPr/>
        </p:nvSpPr>
        <p:spPr>
          <a:xfrm>
            <a:off x="6219265" y="995083"/>
            <a:ext cx="242719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Paso 4: </a:t>
            </a:r>
          </a:p>
          <a:p>
            <a:r>
              <a:rPr lang="es-ES" dirty="0"/>
              <a:t>a) Hago un listado de los miembros del hogar mayores de 18: </a:t>
            </a:r>
          </a:p>
          <a:p>
            <a:r>
              <a:rPr lang="es-ES" dirty="0"/>
              <a:t>Juan</a:t>
            </a:r>
          </a:p>
          <a:p>
            <a:r>
              <a:rPr lang="es-ES" dirty="0"/>
              <a:t>Antonia</a:t>
            </a:r>
          </a:p>
          <a:p>
            <a:r>
              <a:rPr lang="es-ES" dirty="0"/>
              <a:t>Carla</a:t>
            </a:r>
          </a:p>
          <a:p>
            <a:r>
              <a:rPr lang="es-ES" dirty="0"/>
              <a:t>José</a:t>
            </a:r>
          </a:p>
          <a:p>
            <a:endParaRPr lang="es-ES" dirty="0"/>
          </a:p>
          <a:p>
            <a:r>
              <a:rPr lang="es-ES" dirty="0"/>
              <a:t>b) luego selecciono de forma aleatoria: </a:t>
            </a:r>
          </a:p>
          <a:p>
            <a:r>
              <a:rPr lang="es-ES" dirty="0"/>
              <a:t>Último que está de cumpleaños</a:t>
            </a:r>
          </a:p>
          <a:p>
            <a:r>
              <a:rPr lang="es-ES" dirty="0"/>
              <a:t>Tabla </a:t>
            </a:r>
            <a:r>
              <a:rPr lang="es-ES" dirty="0" err="1"/>
              <a:t>kish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1635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8AF3E5C-2212-920B-1409-759084115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4883" y="1452308"/>
            <a:ext cx="4360200" cy="1217700"/>
          </a:xfrm>
        </p:spPr>
        <p:txBody>
          <a:bodyPr/>
          <a:lstStyle/>
          <a:p>
            <a:r>
              <a:rPr lang="es-CL" dirty="0"/>
              <a:t>Ejemplo 2: </a:t>
            </a:r>
          </a:p>
          <a:p>
            <a:r>
              <a:rPr lang="es-CL" dirty="0"/>
              <a:t>Objetivo encuesta: Percepciones sobre la desigualdad social en Santiago</a:t>
            </a:r>
          </a:p>
          <a:p>
            <a:endParaRPr lang="es-CL" dirty="0"/>
          </a:p>
          <a:p>
            <a:r>
              <a:rPr lang="es-CL" dirty="0"/>
              <a:t>Paso 1: estratifico manzanas por nivel socioeconómico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3CEEB8-8517-C0B4-38AD-CF15E469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74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6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9182BA7-256D-BD32-DED6-A03256673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10" t="3919" b="40136"/>
          <a:stretch/>
        </p:blipFill>
        <p:spPr>
          <a:xfrm>
            <a:off x="0" y="0"/>
            <a:ext cx="4331674" cy="51435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5ACABD48-41C1-702B-FF9B-1A3336B10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4883" y="1452308"/>
            <a:ext cx="4360200" cy="1217700"/>
          </a:xfrm>
        </p:spPr>
        <p:txBody>
          <a:bodyPr/>
          <a:lstStyle/>
          <a:p>
            <a:r>
              <a:rPr lang="es-CL" dirty="0"/>
              <a:t>Paso 2: Selecciono Manzanas aleatoriamente</a:t>
            </a:r>
          </a:p>
        </p:txBody>
      </p:sp>
    </p:spTree>
    <p:extLst>
      <p:ext uri="{BB962C8B-B14F-4D97-AF65-F5344CB8AC3E}">
        <p14:creationId xmlns:p14="http://schemas.microsoft.com/office/powerpoint/2010/main" val="746046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5ACABD48-41C1-702B-FF9B-1A3336B10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8449" y="1452307"/>
            <a:ext cx="3202266" cy="1985091"/>
          </a:xfrm>
        </p:spPr>
        <p:txBody>
          <a:bodyPr/>
          <a:lstStyle/>
          <a:p>
            <a:r>
              <a:rPr lang="es-CL" dirty="0"/>
              <a:t>Paso 3: Hago un listado de casas (construyo el marco muestra) y voy seleccionando Casas de una manzana de forma sistemática. Toco el timbre cada 3 casas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6DC65-3374-5CFD-7674-0503C69B0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1" t="15891" r="17250" b="17569"/>
          <a:stretch/>
        </p:blipFill>
        <p:spPr>
          <a:xfrm>
            <a:off x="0" y="145558"/>
            <a:ext cx="5222734" cy="471382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01DD744-C09C-44CA-63B2-205C660B40FB}"/>
              </a:ext>
            </a:extLst>
          </p:cNvPr>
          <p:cNvSpPr/>
          <p:nvPr/>
        </p:nvSpPr>
        <p:spPr>
          <a:xfrm>
            <a:off x="1907177" y="411014"/>
            <a:ext cx="563568" cy="49265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 err="1">
                <a:solidFill>
                  <a:schemeClr val="tx1"/>
                </a:solidFill>
              </a:rPr>
              <a:t>pa</a:t>
            </a:r>
            <a:endParaRPr lang="es-CL" b="1" dirty="0">
              <a:solidFill>
                <a:schemeClr val="tx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2E95127-58DF-1A12-FB33-4C5ADB8C136C}"/>
              </a:ext>
            </a:extLst>
          </p:cNvPr>
          <p:cNvCxnSpPr>
            <a:cxnSpLocks/>
          </p:cNvCxnSpPr>
          <p:nvPr/>
        </p:nvCxnSpPr>
        <p:spPr>
          <a:xfrm>
            <a:off x="2188961" y="1003974"/>
            <a:ext cx="871480" cy="53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3D41784-1020-0B22-88F2-9712AFF1FFF2}"/>
              </a:ext>
            </a:extLst>
          </p:cNvPr>
          <p:cNvCxnSpPr>
            <a:cxnSpLocks/>
          </p:cNvCxnSpPr>
          <p:nvPr/>
        </p:nvCxnSpPr>
        <p:spPr>
          <a:xfrm flipH="1">
            <a:off x="2470745" y="1537685"/>
            <a:ext cx="447871" cy="85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536EC95-1905-21D2-6F56-5153970FD02C}"/>
              </a:ext>
            </a:extLst>
          </p:cNvPr>
          <p:cNvCxnSpPr>
            <a:cxnSpLocks/>
          </p:cNvCxnSpPr>
          <p:nvPr/>
        </p:nvCxnSpPr>
        <p:spPr>
          <a:xfrm>
            <a:off x="2603903" y="2502470"/>
            <a:ext cx="1188058" cy="725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4CB296F-70C3-1DE9-6413-A1653B1A51CA}"/>
              </a:ext>
            </a:extLst>
          </p:cNvPr>
          <p:cNvCxnSpPr>
            <a:cxnSpLocks/>
          </p:cNvCxnSpPr>
          <p:nvPr/>
        </p:nvCxnSpPr>
        <p:spPr>
          <a:xfrm>
            <a:off x="3791961" y="3265714"/>
            <a:ext cx="347099" cy="850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7C1F23F-311F-8CBE-1AAD-EDE9C40AC9DE}"/>
              </a:ext>
            </a:extLst>
          </p:cNvPr>
          <p:cNvCxnSpPr>
            <a:cxnSpLocks/>
          </p:cNvCxnSpPr>
          <p:nvPr/>
        </p:nvCxnSpPr>
        <p:spPr>
          <a:xfrm flipH="1">
            <a:off x="3097763" y="4068147"/>
            <a:ext cx="944258" cy="31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D674A50-B738-AB95-BFAA-CFD15279C480}"/>
              </a:ext>
            </a:extLst>
          </p:cNvPr>
          <p:cNvCxnSpPr>
            <a:cxnSpLocks/>
          </p:cNvCxnSpPr>
          <p:nvPr/>
        </p:nvCxnSpPr>
        <p:spPr>
          <a:xfrm flipH="1" flipV="1">
            <a:off x="906314" y="2698100"/>
            <a:ext cx="2228772" cy="1653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F06653B-74A1-0322-AA09-9FF42C5B545E}"/>
              </a:ext>
            </a:extLst>
          </p:cNvPr>
          <p:cNvCxnSpPr>
            <a:cxnSpLocks/>
          </p:cNvCxnSpPr>
          <p:nvPr/>
        </p:nvCxnSpPr>
        <p:spPr>
          <a:xfrm flipV="1">
            <a:off x="888118" y="1003974"/>
            <a:ext cx="1265387" cy="169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2308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5ACABD48-41C1-702B-FF9B-1A3336B10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9728" y="347562"/>
            <a:ext cx="3258250" cy="2742736"/>
          </a:xfrm>
        </p:spPr>
        <p:txBody>
          <a:bodyPr/>
          <a:lstStyle/>
          <a:p>
            <a:pPr algn="l"/>
            <a:r>
              <a:rPr lang="es-CL" dirty="0"/>
              <a:t>Paso 4: </a:t>
            </a:r>
          </a:p>
          <a:p>
            <a:pPr marL="482600" indent="-342900" algn="l">
              <a:buAutoNum type="alphaLcParenR"/>
            </a:pPr>
            <a:r>
              <a:rPr lang="es-CL" dirty="0"/>
              <a:t>Hago un listado de los miembros del hogar mayores de 18: </a:t>
            </a:r>
          </a:p>
          <a:p>
            <a:pPr marL="939800" lvl="1" indent="-342900" algn="l">
              <a:buAutoNum type="alphaLcParenR"/>
            </a:pPr>
            <a:r>
              <a:rPr lang="es-CL" dirty="0"/>
              <a:t>José Pablo</a:t>
            </a:r>
          </a:p>
          <a:p>
            <a:pPr marL="939800" lvl="1" indent="-342900" algn="l">
              <a:buAutoNum type="alphaLcParenR"/>
            </a:pPr>
            <a:r>
              <a:rPr lang="es-CL" dirty="0"/>
              <a:t>María Ignacia </a:t>
            </a:r>
          </a:p>
          <a:p>
            <a:pPr marL="939800" lvl="1" indent="-342900" algn="l">
              <a:buAutoNum type="alphaLcParenR"/>
            </a:pPr>
            <a:r>
              <a:rPr lang="es-CL" dirty="0"/>
              <a:t>Trini</a:t>
            </a:r>
          </a:p>
          <a:p>
            <a:pPr marL="939800" lvl="1" indent="-342900" algn="l">
              <a:buAutoNum type="alphaLcParenR"/>
            </a:pPr>
            <a:r>
              <a:rPr lang="es-CL" dirty="0" err="1"/>
              <a:t>Jose</a:t>
            </a:r>
            <a:r>
              <a:rPr lang="es-CL" dirty="0"/>
              <a:t> Miguel</a:t>
            </a:r>
          </a:p>
          <a:p>
            <a:pPr marL="596900" lvl="1" indent="0" algn="l"/>
            <a:endParaRPr lang="es-CL" dirty="0"/>
          </a:p>
          <a:p>
            <a:pPr marL="482600" indent="-342900" algn="l">
              <a:buAutoNum type="alphaLcParenR"/>
            </a:pPr>
            <a:r>
              <a:rPr lang="es-CL" dirty="0"/>
              <a:t>luego selecciono de forma aleatoria: </a:t>
            </a:r>
          </a:p>
          <a:p>
            <a:pPr marL="939800" lvl="1" indent="-342900" algn="l">
              <a:buAutoNum type="alphaLcParenR"/>
            </a:pPr>
            <a:r>
              <a:rPr lang="es-CL" dirty="0"/>
              <a:t>Último que está de cumpleaños</a:t>
            </a:r>
          </a:p>
          <a:p>
            <a:pPr marL="939800" lvl="1" indent="-342900" algn="l">
              <a:buAutoNum type="alphaLcParenR"/>
            </a:pPr>
            <a:r>
              <a:rPr lang="es-CL" dirty="0"/>
              <a:t>Tabla </a:t>
            </a:r>
            <a:r>
              <a:rPr lang="es-CL" dirty="0" err="1"/>
              <a:t>kish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5127E3-7C72-4282-08F0-8123CEE3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321"/>
            <a:ext cx="5165195" cy="274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77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Muestreos </a:t>
            </a:r>
            <a:r>
              <a:rPr lang="es-ES" sz="4400" b="1" dirty="0"/>
              <a:t>No Probabilísticos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821850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Muestreo por </a:t>
            </a:r>
            <a:r>
              <a:rPr lang="es-ES" sz="4400" b="1" dirty="0"/>
              <a:t>Cuotas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Es un muestreo no probabilístico muy utilizado. Intenta alcanzar grados mínimos de representatividad de un modo más simple.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Procedimiento: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Se define una matriz con las características básicas de la población que interesa representar y se establece la proporción en que cada una de ellas existe.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Luego se determina el n total deseado (en base a criterios de factibilidad y estadísticos) y se distribuye entre cada una de las celdas (cuotas) de manera  proporcional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Finalmente se le señala a los encuestadores que alcancen la cuota (es decir, que busquen un cierto n de encuestados que cumplan los requisitos de cada cuota)</a:t>
            </a:r>
          </a:p>
        </p:txBody>
      </p:sp>
    </p:spTree>
    <p:extLst>
      <p:ext uri="{BB962C8B-B14F-4D97-AF65-F5344CB8AC3E}">
        <p14:creationId xmlns:p14="http://schemas.microsoft.com/office/powerpoint/2010/main" val="1939294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Ejemplo</a:t>
            </a:r>
            <a:endParaRPr lang="es-ES"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D8E36B-EB83-BE39-4B11-A4E233E7F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82" t="31492" r="38245" b="34113"/>
          <a:stretch/>
        </p:blipFill>
        <p:spPr>
          <a:xfrm>
            <a:off x="2060199" y="1194414"/>
            <a:ext cx="5523723" cy="39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6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¿Qué es un </a:t>
            </a:r>
            <a:r>
              <a:rPr lang="en" sz="4400" b="1" dirty="0"/>
              <a:t>Índice?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Un índice es una fórmula que combina un conjunto de preguntas con el objeto de producir </a:t>
            </a:r>
            <a:r>
              <a:rPr lang="es-ES" sz="2000" b="1" dirty="0"/>
              <a:t>una sola puntuación (valor síntesis) </a:t>
            </a:r>
            <a:r>
              <a:rPr lang="es-ES" sz="2000" dirty="0"/>
              <a:t>que indicará el grado en que los sujetos (u objetos) de estudio poseen un concepto latente.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“Por índice se entiende… una </a:t>
            </a:r>
            <a:r>
              <a:rPr lang="es-ES" sz="2000" u="sng" dirty="0"/>
              <a:t>variable unidimensional </a:t>
            </a:r>
            <a:r>
              <a:rPr lang="es-ES" sz="2000" dirty="0"/>
              <a:t>con </a:t>
            </a:r>
            <a:r>
              <a:rPr lang="es-ES" sz="2000" i="1" dirty="0"/>
              <a:t>x </a:t>
            </a:r>
            <a:r>
              <a:rPr lang="es-ES" sz="2000" dirty="0"/>
              <a:t>valores sobre la que se representan las clases de posibles combinaciones de atributos extraídos del </a:t>
            </a:r>
            <a:r>
              <a:rPr lang="es-ES" sz="2000" u="sng" dirty="0"/>
              <a:t>espacio pluridimensional</a:t>
            </a:r>
            <a:r>
              <a:rPr lang="es-ES" sz="2000" dirty="0"/>
              <a:t>” (Mayntz, Holm &amp;Hübner, 2004: 61)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Su modo de construcción es arbitrario (pero justificado)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Lo utilizamos cuando </a:t>
            </a:r>
            <a:r>
              <a:rPr lang="es-ES" sz="2000" b="1" dirty="0"/>
              <a:t>requerimos varios indicadores </a:t>
            </a:r>
            <a:r>
              <a:rPr lang="es-ES" sz="2000" dirty="0"/>
              <a:t>para medir un solo constructo (por su naturaleza multidimensional)</a:t>
            </a:r>
          </a:p>
        </p:txBody>
      </p:sp>
    </p:spTree>
    <p:extLst>
      <p:ext uri="{BB962C8B-B14F-4D97-AF65-F5344CB8AC3E}">
        <p14:creationId xmlns:p14="http://schemas.microsoft.com/office/powerpoint/2010/main" val="30281588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Ejemplo</a:t>
            </a:r>
            <a:endParaRPr lang="es-ES"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1AA144-BF55-57A8-5F68-FEFCDB07B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6" t="23945" r="18991" b="32009"/>
          <a:stretch/>
        </p:blipFill>
        <p:spPr>
          <a:xfrm>
            <a:off x="244899" y="1148066"/>
            <a:ext cx="8270655" cy="37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25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3088467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Ejercicio en clases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05182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Compare la metodología muestrales</a:t>
            </a:r>
            <a:endParaRPr lang="es-ES" sz="40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67950" y="1109197"/>
            <a:ext cx="8725990" cy="398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Encuesta CEP vs. Plaza Pública </a:t>
            </a:r>
            <a:r>
              <a:rPr lang="es-ES" sz="2000" dirty="0" err="1"/>
              <a:t>Cadem</a:t>
            </a: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Respecto a: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Población Objetivo: a quién se quiere llegar?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Marco Muestral: como construyen la materia prima para seleccionar a sus encuestados/as)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Tipo de muestreo, es probabilístico o no? En todas las etapas?: una etapa, </a:t>
            </a:r>
            <a:r>
              <a:rPr lang="es-ES" sz="1600" dirty="0" err="1"/>
              <a:t>polietático</a:t>
            </a:r>
            <a:r>
              <a:rPr lang="es-ES" sz="1600" dirty="0"/>
              <a:t>; aleatorio simple, sistemático, estratificado, conglomerados, cuotas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Formato de aplicación: presencial/ no-presencial (por teléfono?)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Cantidad de casos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Error de no respuesta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Duración del trabajo de campo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Principales puntos a favor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Principales puntos en contra</a:t>
            </a:r>
          </a:p>
        </p:txBody>
      </p:sp>
    </p:spTree>
    <p:extLst>
      <p:ext uri="{BB962C8B-B14F-4D97-AF65-F5344CB8AC3E}">
        <p14:creationId xmlns:p14="http://schemas.microsoft.com/office/powerpoint/2010/main" val="3055768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C6F7923-5617-A59B-35BE-E84FF1DFF069}"/>
              </a:ext>
            </a:extLst>
          </p:cNvPr>
          <p:cNvSpPr/>
          <p:nvPr/>
        </p:nvSpPr>
        <p:spPr>
          <a:xfrm>
            <a:off x="2950163" y="1275644"/>
            <a:ext cx="3548474" cy="2445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5F2ECD-0F9D-AAB1-D392-6A90CF9D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509EEE-C334-8421-FCD6-EB3F89EA8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D0BC5D-CB88-C18F-6C12-88DFE4C4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72A07D5-376E-777E-AE4A-7F69F2B6E098}"/>
              </a:ext>
            </a:extLst>
          </p:cNvPr>
          <p:cNvCxnSpPr/>
          <p:nvPr/>
        </p:nvCxnSpPr>
        <p:spPr>
          <a:xfrm flipH="1" flipV="1">
            <a:off x="3992504" y="1490133"/>
            <a:ext cx="1990607" cy="169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146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80407" y="2864446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Ejercicio </a:t>
            </a:r>
            <a:r>
              <a:rPr lang="es-CL" sz="3600" dirty="0"/>
              <a:t>en casa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11736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subTitle" idx="1"/>
          </p:nvPr>
        </p:nvSpPr>
        <p:spPr>
          <a:xfrm>
            <a:off x="229072" y="483660"/>
            <a:ext cx="8623409" cy="2580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0" algn="l"/>
            <a:r>
              <a:rPr lang="es-CL" sz="1800" b="1" dirty="0"/>
              <a:t>Tarea para la casa </a:t>
            </a:r>
            <a:r>
              <a:rPr lang="es-CL" sz="1800" b="1" dirty="0">
                <a:sym typeface="Wingdings" panose="05000000000000000000" pitchFamily="2" charset="2"/>
              </a:rPr>
              <a:t> Trabajo Número 2 (8 de Noviembre)</a:t>
            </a:r>
            <a:endParaRPr lang="es-CL" sz="1800" b="1" dirty="0"/>
          </a:p>
          <a:p>
            <a:pPr marL="285750" lvl="0" indent="0" algn="l"/>
            <a:endParaRPr lang="es-CL" sz="1800" dirty="0"/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1800" dirty="0"/>
              <a:t>A partir de lo hecho hasta acá</a:t>
            </a:r>
          </a:p>
          <a:p>
            <a:pPr marL="285750" lvl="0" indent="0" algn="l">
              <a:buFont typeface="Arial" panose="020B0604020202020204" pitchFamily="34" charset="0"/>
              <a:buChar char="•"/>
            </a:pPr>
            <a:r>
              <a:rPr lang="es-CL" sz="1800" dirty="0"/>
              <a:t>Revise su operacionalización de el o los conceptos principales de su investigación realizando una: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CL" sz="1600" dirty="0"/>
              <a:t>Definición conceptual de la variable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CL" sz="1600" dirty="0"/>
              <a:t>Generando dimensiones y/o subdimensiones si es que lo amerita</a:t>
            </a:r>
          </a:p>
          <a:p>
            <a:pPr marL="742950" lvl="1" indent="0" algn="l">
              <a:buFont typeface="Arial" panose="020B0604020202020204" pitchFamily="34" charset="0"/>
              <a:buChar char="•"/>
            </a:pPr>
            <a:r>
              <a:rPr lang="es-CL" sz="1600" dirty="0"/>
              <a:t>Distinguiendo indicadores</a:t>
            </a:r>
          </a:p>
          <a:p>
            <a:pPr marL="742950" lvl="1" indent="0" algn="l"/>
            <a:endParaRPr lang="es-CL" sz="1600" dirty="0"/>
          </a:p>
          <a:p>
            <a:pPr marL="285750" indent="0" algn="l">
              <a:buFont typeface="Arial" panose="020B0604020202020204" pitchFamily="34" charset="0"/>
              <a:buChar char="•"/>
            </a:pPr>
            <a:r>
              <a:rPr lang="es-CL" sz="1800" dirty="0"/>
              <a:t>Construya un cuestionario en GOOGLE FORMS de al menos 15 preguntas</a:t>
            </a:r>
          </a:p>
          <a:p>
            <a:pPr marL="285750" indent="0" algn="l">
              <a:buFont typeface="Arial" panose="020B0604020202020204" pitchFamily="34" charset="0"/>
              <a:buChar char="•"/>
            </a:pPr>
            <a:r>
              <a:rPr lang="es-CL" sz="1800" dirty="0"/>
              <a:t>A partir de ese cuestionario construya uno o dos índices</a:t>
            </a:r>
          </a:p>
          <a:p>
            <a:pPr marL="285750" indent="0" algn="l">
              <a:buFont typeface="Arial" panose="020B0604020202020204" pitchFamily="34" charset="0"/>
              <a:buChar char="•"/>
            </a:pPr>
            <a:r>
              <a:rPr lang="es-CL" sz="1600" dirty="0"/>
              <a:t>Agregue 5 fichas más a su estudio siguiendo </a:t>
            </a:r>
            <a:r>
              <a:rPr lang="es-CL" dirty="0"/>
              <a:t>los criterios </a:t>
            </a:r>
            <a:r>
              <a:rPr lang="es-CL" sz="1600" dirty="0"/>
              <a:t>recién revisados. 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4572000" y="1773780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1057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AutoShape 2">
            <a:extLst>
              <a:ext uri="{FF2B5EF4-FFF2-40B4-BE49-F238E27FC236}">
                <a16:creationId xmlns:a16="http://schemas.microsoft.com/office/drawing/2014/main" id="{F88EDA1E-F6F2-374D-A888-79F27955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355" y="1542057"/>
            <a:ext cx="890588" cy="160020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100" b="1" dirty="0">
                <a:latin typeface="Catamaran" panose="020B0604020202020204" charset="0"/>
                <a:cs typeface="Catamaran" panose="020B0604020202020204" charset="0"/>
              </a:rPr>
              <a:t>Variable latente</a:t>
            </a:r>
            <a:endParaRPr lang="es-ES" altLang="es-CL" sz="1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89091" name="AutoShape 3">
            <a:extLst>
              <a:ext uri="{FF2B5EF4-FFF2-40B4-BE49-F238E27FC236}">
                <a16:creationId xmlns:a16="http://schemas.microsoft.com/office/drawing/2014/main" id="{4E9F9E4D-9F7B-A394-7384-8D2EE8E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102" y="692968"/>
            <a:ext cx="2159794" cy="404813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Dimensiones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092" name="Group 4">
            <a:extLst>
              <a:ext uri="{FF2B5EF4-FFF2-40B4-BE49-F238E27FC236}">
                <a16:creationId xmlns:a16="http://schemas.microsoft.com/office/drawing/2014/main" id="{07DBBEFC-E40E-30A9-3281-69184D329AB9}"/>
              </a:ext>
            </a:extLst>
          </p:cNvPr>
          <p:cNvGrpSpPr>
            <a:grpSpLocks/>
          </p:cNvGrpSpPr>
          <p:nvPr/>
        </p:nvGrpSpPr>
        <p:grpSpPr bwMode="auto">
          <a:xfrm>
            <a:off x="1354709" y="1496853"/>
            <a:ext cx="2686050" cy="1750219"/>
            <a:chOff x="1392" y="1728"/>
            <a:chExt cx="2256" cy="1470"/>
          </a:xfrm>
          <a:solidFill>
            <a:schemeClr val="accent4">
              <a:lumMod val="85000"/>
            </a:schemeClr>
          </a:solidFill>
        </p:grpSpPr>
        <p:sp>
          <p:nvSpPr>
            <p:cNvPr id="89093" name="Line 5">
              <a:extLst>
                <a:ext uri="{FF2B5EF4-FFF2-40B4-BE49-F238E27FC236}">
                  <a16:creationId xmlns:a16="http://schemas.microsoft.com/office/drawing/2014/main" id="{F4E93A7D-5420-2073-CCF4-9EB0750A6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48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sp>
          <p:nvSpPr>
            <p:cNvPr id="89094" name="Line 6">
              <a:extLst>
                <a:ext uri="{FF2B5EF4-FFF2-40B4-BE49-F238E27FC236}">
                  <a16:creationId xmlns:a16="http://schemas.microsoft.com/office/drawing/2014/main" id="{0F163678-9D36-4D3D-91E7-FCB5693EE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050">
                <a:latin typeface="Catamaran" panose="020B0604020202020204" charset="0"/>
                <a:cs typeface="Catamaran" panose="020B0604020202020204" charset="0"/>
              </a:endParaRPr>
            </a:p>
          </p:txBody>
        </p:sp>
        <p:grpSp>
          <p:nvGrpSpPr>
            <p:cNvPr id="89095" name="Group 7">
              <a:extLst>
                <a:ext uri="{FF2B5EF4-FFF2-40B4-BE49-F238E27FC236}">
                  <a16:creationId xmlns:a16="http://schemas.microsoft.com/office/drawing/2014/main" id="{68673BAF-264F-37BD-10EA-489307AED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728"/>
              <a:ext cx="2256" cy="213"/>
              <a:chOff x="1392" y="1728"/>
              <a:chExt cx="2256" cy="213"/>
            </a:xfrm>
            <a:grpFill/>
          </p:grpSpPr>
          <p:sp>
            <p:nvSpPr>
              <p:cNvPr id="89096" name="Line 8">
                <a:extLst>
                  <a:ext uri="{FF2B5EF4-FFF2-40B4-BE49-F238E27FC236}">
                    <a16:creationId xmlns:a16="http://schemas.microsoft.com/office/drawing/2014/main" id="{8FAC34E0-949A-C807-57A3-8D14E4608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824"/>
                <a:ext cx="4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097" name="Rectangle 9">
                <a:extLst>
                  <a:ext uri="{FF2B5EF4-FFF2-40B4-BE49-F238E27FC236}">
                    <a16:creationId xmlns:a16="http://schemas.microsoft.com/office/drawing/2014/main" id="{4055D452-4AD3-B918-DB97-7DD745776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1728" cy="213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35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s-ES" altLang="es-CL" sz="1050" b="1">
                    <a:solidFill>
                      <a:srgbClr val="FF0000"/>
                    </a:solidFill>
                    <a:latin typeface="Catamaran" panose="020B0604020202020204" charset="0"/>
                    <a:cs typeface="Catamaran" panose="020B0604020202020204" charset="0"/>
                  </a:rPr>
                  <a:t>Dimensión 1  </a:t>
                </a:r>
              </a:p>
            </p:txBody>
          </p:sp>
        </p:grpSp>
        <p:sp>
          <p:nvSpPr>
            <p:cNvPr id="89098" name="Rectangle 10">
              <a:extLst>
                <a:ext uri="{FF2B5EF4-FFF2-40B4-BE49-F238E27FC236}">
                  <a16:creationId xmlns:a16="http://schemas.microsoft.com/office/drawing/2014/main" id="{6DE5A020-D9BF-977C-7915-EEC5FC9B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352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2 </a:t>
              </a:r>
            </a:p>
          </p:txBody>
        </p:sp>
        <p:sp>
          <p:nvSpPr>
            <p:cNvPr id="89099" name="Rectangle 11">
              <a:extLst>
                <a:ext uri="{FF2B5EF4-FFF2-40B4-BE49-F238E27FC236}">
                  <a16:creationId xmlns:a16="http://schemas.microsoft.com/office/drawing/2014/main" id="{1AA85B1C-3579-33AB-1DC4-617E11BE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985"/>
              <a:ext cx="1728" cy="2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altLang="es-CL" sz="1050" b="1">
                  <a:solidFill>
                    <a:srgbClr val="FF0000"/>
                  </a:solidFill>
                  <a:latin typeface="Catamaran" panose="020B0604020202020204" charset="0"/>
                  <a:cs typeface="Catamaran" panose="020B0604020202020204" charset="0"/>
                </a:rPr>
                <a:t>Dimensión 3 </a:t>
              </a:r>
            </a:p>
          </p:txBody>
        </p:sp>
      </p:grpSp>
      <p:sp>
        <p:nvSpPr>
          <p:cNvPr id="89100" name="AutoShape 12">
            <a:extLst>
              <a:ext uri="{FF2B5EF4-FFF2-40B4-BE49-F238E27FC236}">
                <a16:creationId xmlns:a16="http://schemas.microsoft.com/office/drawing/2014/main" id="{107FB1DD-CAA5-0CE1-54FC-12EF2B480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887" y="736045"/>
            <a:ext cx="1390291" cy="36942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Indicadores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89101" name="Group 13">
            <a:extLst>
              <a:ext uri="{FF2B5EF4-FFF2-40B4-BE49-F238E27FC236}">
                <a16:creationId xmlns:a16="http://schemas.microsoft.com/office/drawing/2014/main" id="{FB1B1E22-0574-D1B7-4F33-D763D451C2FC}"/>
              </a:ext>
            </a:extLst>
          </p:cNvPr>
          <p:cNvGrpSpPr>
            <a:grpSpLocks/>
          </p:cNvGrpSpPr>
          <p:nvPr/>
        </p:nvGrpSpPr>
        <p:grpSpPr bwMode="auto">
          <a:xfrm>
            <a:off x="4033896" y="1280754"/>
            <a:ext cx="1771650" cy="2171700"/>
            <a:chOff x="3744" y="1632"/>
            <a:chExt cx="1488" cy="1824"/>
          </a:xfrm>
          <a:solidFill>
            <a:schemeClr val="accent5">
              <a:lumMod val="85000"/>
            </a:schemeClr>
          </a:solidFill>
        </p:grpSpPr>
        <p:sp>
          <p:nvSpPr>
            <p:cNvPr id="89102" name="Rectangle 14">
              <a:extLst>
                <a:ext uri="{FF2B5EF4-FFF2-40B4-BE49-F238E27FC236}">
                  <a16:creationId xmlns:a16="http://schemas.microsoft.com/office/drawing/2014/main" id="{C648AF5A-9EBA-A55C-CCF3-1FA3C8A6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3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3" name="Rectangle 15">
              <a:extLst>
                <a:ext uri="{FF2B5EF4-FFF2-40B4-BE49-F238E27FC236}">
                  <a16:creationId xmlns:a16="http://schemas.microsoft.com/office/drawing/2014/main" id="{62D07CFC-2A70-31C9-CB14-CE6565FD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24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4" name="Rectangle 16">
              <a:extLst>
                <a:ext uri="{FF2B5EF4-FFF2-40B4-BE49-F238E27FC236}">
                  <a16:creationId xmlns:a16="http://schemas.microsoft.com/office/drawing/2014/main" id="{7E134A57-6959-3F80-A79B-5139A652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5" name="Rectangle 17">
              <a:extLst>
                <a:ext uri="{FF2B5EF4-FFF2-40B4-BE49-F238E27FC236}">
                  <a16:creationId xmlns:a16="http://schemas.microsoft.com/office/drawing/2014/main" id="{C396CB70-273F-9C16-A423-AB79BCE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6" name="Rectangle 18">
              <a:extLst>
                <a:ext uri="{FF2B5EF4-FFF2-40B4-BE49-F238E27FC236}">
                  <a16:creationId xmlns:a16="http://schemas.microsoft.com/office/drawing/2014/main" id="{E85687EB-5362-8EBF-A373-80947AEE4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44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07" name="Rectangle 19">
              <a:extLst>
                <a:ext uri="{FF2B5EF4-FFF2-40B4-BE49-F238E27FC236}">
                  <a16:creationId xmlns:a16="http://schemas.microsoft.com/office/drawing/2014/main" id="{B6DB55DD-36BF-AF85-9D8D-73D890D31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sp>
          <p:nvSpPr>
            <p:cNvPr id="89108" name="Rectangle 20">
              <a:extLst>
                <a:ext uri="{FF2B5EF4-FFF2-40B4-BE49-F238E27FC236}">
                  <a16:creationId xmlns:a16="http://schemas.microsoft.com/office/drawing/2014/main" id="{D745BFF1-6A57-8E50-AEF5-33A64A970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1</a:t>
              </a:r>
            </a:p>
          </p:txBody>
        </p:sp>
        <p:sp>
          <p:nvSpPr>
            <p:cNvPr id="89109" name="Rectangle 21">
              <a:extLst>
                <a:ext uri="{FF2B5EF4-FFF2-40B4-BE49-F238E27FC236}">
                  <a16:creationId xmlns:a16="http://schemas.microsoft.com/office/drawing/2014/main" id="{8A515268-E645-E3C0-3988-CEA0A9B8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120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2</a:t>
              </a:r>
            </a:p>
          </p:txBody>
        </p:sp>
        <p:sp>
          <p:nvSpPr>
            <p:cNvPr id="89110" name="Rectangle 22">
              <a:extLst>
                <a:ext uri="{FF2B5EF4-FFF2-40B4-BE49-F238E27FC236}">
                  <a16:creationId xmlns:a16="http://schemas.microsoft.com/office/drawing/2014/main" id="{A87BEED7-3DD7-2416-A160-40C2DF3EA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312"/>
              <a:ext cx="1104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s-ES" altLang="es-CL" sz="1050">
                  <a:latin typeface="Catamaran" panose="020B0604020202020204" charset="0"/>
                  <a:cs typeface="Catamaran" panose="020B0604020202020204" charset="0"/>
                </a:rPr>
                <a:t>Indicador 3</a:t>
              </a:r>
            </a:p>
          </p:txBody>
        </p:sp>
        <p:grpSp>
          <p:nvGrpSpPr>
            <p:cNvPr id="89111" name="Group 23">
              <a:extLst>
                <a:ext uri="{FF2B5EF4-FFF2-40B4-BE49-F238E27FC236}">
                  <a16:creationId xmlns:a16="http://schemas.microsoft.com/office/drawing/2014/main" id="{02F878B7-4B43-08FA-5A9A-F601385815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728"/>
              <a:ext cx="336" cy="384"/>
              <a:chOff x="3744" y="1728"/>
              <a:chExt cx="336" cy="384"/>
            </a:xfrm>
            <a:grpFill/>
          </p:grpSpPr>
          <p:sp>
            <p:nvSpPr>
              <p:cNvPr id="89112" name="Line 24">
                <a:extLst>
                  <a:ext uri="{FF2B5EF4-FFF2-40B4-BE49-F238E27FC236}">
                    <a16:creationId xmlns:a16="http://schemas.microsoft.com/office/drawing/2014/main" id="{D2181705-2A7B-89AD-128F-D4F58E1173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3" name="Line 25">
                <a:extLst>
                  <a:ext uri="{FF2B5EF4-FFF2-40B4-BE49-F238E27FC236}">
                    <a16:creationId xmlns:a16="http://schemas.microsoft.com/office/drawing/2014/main" id="{084CC2DD-315B-B23E-836C-D6943963E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4" name="Line 26">
                <a:extLst>
                  <a:ext uri="{FF2B5EF4-FFF2-40B4-BE49-F238E27FC236}">
                    <a16:creationId xmlns:a16="http://schemas.microsoft.com/office/drawing/2014/main" id="{1CBB131F-420A-8B50-50CB-718573302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5" name="Group 27">
              <a:extLst>
                <a:ext uri="{FF2B5EF4-FFF2-40B4-BE49-F238E27FC236}">
                  <a16:creationId xmlns:a16="http://schemas.microsoft.com/office/drawing/2014/main" id="{C05F4750-AC5E-DCFE-DD8A-E5EA84829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352"/>
              <a:ext cx="336" cy="384"/>
              <a:chOff x="3744" y="1728"/>
              <a:chExt cx="336" cy="384"/>
            </a:xfrm>
            <a:grpFill/>
          </p:grpSpPr>
          <p:sp>
            <p:nvSpPr>
              <p:cNvPr id="89116" name="Line 28">
                <a:extLst>
                  <a:ext uri="{FF2B5EF4-FFF2-40B4-BE49-F238E27FC236}">
                    <a16:creationId xmlns:a16="http://schemas.microsoft.com/office/drawing/2014/main" id="{7BBF866E-0D56-E904-C7E5-D0DA88ECA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7" name="Line 29">
                <a:extLst>
                  <a:ext uri="{FF2B5EF4-FFF2-40B4-BE49-F238E27FC236}">
                    <a16:creationId xmlns:a16="http://schemas.microsoft.com/office/drawing/2014/main" id="{F1D86636-C174-7DB7-D57E-DC7F1D09A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18" name="Line 30">
                <a:extLst>
                  <a:ext uri="{FF2B5EF4-FFF2-40B4-BE49-F238E27FC236}">
                    <a16:creationId xmlns:a16="http://schemas.microsoft.com/office/drawing/2014/main" id="{E6BBA846-61B3-3A45-B149-E080B9D89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  <p:grpSp>
          <p:nvGrpSpPr>
            <p:cNvPr id="89119" name="Group 31">
              <a:extLst>
                <a:ext uri="{FF2B5EF4-FFF2-40B4-BE49-F238E27FC236}">
                  <a16:creationId xmlns:a16="http://schemas.microsoft.com/office/drawing/2014/main" id="{428E58A7-A390-7591-C57F-A9653BF57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2976"/>
              <a:ext cx="336" cy="384"/>
              <a:chOff x="3744" y="1728"/>
              <a:chExt cx="336" cy="384"/>
            </a:xfrm>
            <a:grpFill/>
          </p:grpSpPr>
          <p:sp>
            <p:nvSpPr>
              <p:cNvPr id="89120" name="Line 32">
                <a:extLst>
                  <a:ext uri="{FF2B5EF4-FFF2-40B4-BE49-F238E27FC236}">
                    <a16:creationId xmlns:a16="http://schemas.microsoft.com/office/drawing/2014/main" id="{DC9F2903-9268-6240-7E98-4B7CAB1B28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" y="172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1" name="Line 33">
                <a:extLst>
                  <a:ext uri="{FF2B5EF4-FFF2-40B4-BE49-F238E27FC236}">
                    <a16:creationId xmlns:a16="http://schemas.microsoft.com/office/drawing/2014/main" id="{EBDFCF77-275A-5505-09F6-E1804EF8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336" cy="1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  <p:sp>
            <p:nvSpPr>
              <p:cNvPr id="89122" name="Line 34">
                <a:extLst>
                  <a:ext uri="{FF2B5EF4-FFF2-40B4-BE49-F238E27FC236}">
                    <a16:creationId xmlns:a16="http://schemas.microsoft.com/office/drawing/2014/main" id="{447257CD-80D7-D447-F654-0FEA3B42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1920"/>
                <a:ext cx="33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CL" sz="1050">
                  <a:latin typeface="Catamaran" panose="020B0604020202020204" charset="0"/>
                  <a:cs typeface="Catamaran" panose="020B0604020202020204" charset="0"/>
                </a:endParaRPr>
              </a:p>
            </p:txBody>
          </p:sp>
        </p:grpSp>
      </p:grpSp>
      <p:sp>
        <p:nvSpPr>
          <p:cNvPr id="89124" name="AutoShape 36">
            <a:extLst>
              <a:ext uri="{FF2B5EF4-FFF2-40B4-BE49-F238E27FC236}">
                <a16:creationId xmlns:a16="http://schemas.microsoft.com/office/drawing/2014/main" id="{81406B72-0EFC-D9F2-B92C-CB67FD09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27" y="692968"/>
            <a:ext cx="1339688" cy="490727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Definición conceptual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429683A-64B5-88A3-A62C-268B5F27E731}"/>
              </a:ext>
            </a:extLst>
          </p:cNvPr>
          <p:cNvCxnSpPr/>
          <p:nvPr/>
        </p:nvCxnSpPr>
        <p:spPr>
          <a:xfrm>
            <a:off x="6318086" y="1680804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69E6FFA-10EC-55A9-25C9-99F17EC12D5B}"/>
              </a:ext>
            </a:extLst>
          </p:cNvPr>
          <p:cNvCxnSpPr/>
          <p:nvPr/>
        </p:nvCxnSpPr>
        <p:spPr>
          <a:xfrm>
            <a:off x="6290885" y="2391652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D35D850-9EA0-BC52-8A81-EE5F89879EFC}"/>
              </a:ext>
            </a:extLst>
          </p:cNvPr>
          <p:cNvCxnSpPr/>
          <p:nvPr/>
        </p:nvCxnSpPr>
        <p:spPr>
          <a:xfrm>
            <a:off x="6290885" y="3166704"/>
            <a:ext cx="760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AutoShape 12">
            <a:extLst>
              <a:ext uri="{FF2B5EF4-FFF2-40B4-BE49-F238E27FC236}">
                <a16:creationId xmlns:a16="http://schemas.microsoft.com/office/drawing/2014/main" id="{7B486DF3-E27F-9C23-D277-5CBC21C06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0750" y="736395"/>
            <a:ext cx="1120778" cy="361365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500" b="1" dirty="0">
                <a:latin typeface="Catamaran" panose="020B0604020202020204" charset="0"/>
                <a:cs typeface="Catamaran" panose="020B0604020202020204" charset="0"/>
              </a:rPr>
              <a:t>Sub-índice</a:t>
            </a:r>
            <a:endParaRPr lang="es-ES" altLang="es-CL" sz="15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BF99580-66C8-AF07-3477-3C387CE23972}"/>
              </a:ext>
            </a:extLst>
          </p:cNvPr>
          <p:cNvSpPr txBox="1"/>
          <p:nvPr/>
        </p:nvSpPr>
        <p:spPr>
          <a:xfrm>
            <a:off x="6290885" y="1979710"/>
            <a:ext cx="1237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Formulas matemáticas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0DE9B4E-37FE-6E98-3D83-7D2938C6B29F}"/>
              </a:ext>
            </a:extLst>
          </p:cNvPr>
          <p:cNvSpPr/>
          <p:nvPr/>
        </p:nvSpPr>
        <p:spPr>
          <a:xfrm rot="5400000">
            <a:off x="1942768" y="2160064"/>
            <a:ext cx="534982" cy="366099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6C266BE6-87DF-B899-A9A6-5582AC191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057" y="1179610"/>
            <a:ext cx="890588" cy="1600200"/>
          </a:xfrm>
          <a:prstGeom prst="roundRect">
            <a:avLst>
              <a:gd name="adj" fmla="val 16667"/>
            </a:avLst>
          </a:prstGeom>
          <a:solidFill>
            <a:schemeClr val="accent5">
              <a:lumMod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r>
              <a:rPr lang="es-MX" altLang="es-CL" sz="1100" b="1" dirty="0">
                <a:latin typeface="Catamaran" panose="020B0604020202020204" charset="0"/>
                <a:cs typeface="Catamaran" panose="020B0604020202020204" charset="0"/>
              </a:rPr>
              <a:t>índice</a:t>
            </a:r>
            <a:endParaRPr lang="es-ES" altLang="es-CL" sz="11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0E936BC3-237E-104F-DA3D-DFC9C10FFA2A}"/>
              </a:ext>
            </a:extLst>
          </p:cNvPr>
          <p:cNvSpPr/>
          <p:nvPr/>
        </p:nvSpPr>
        <p:spPr>
          <a:xfrm>
            <a:off x="7303927" y="292394"/>
            <a:ext cx="510958" cy="322092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67EFEA8C-5176-F6F7-9D18-00D7E8CA41AF}"/>
              </a:ext>
            </a:extLst>
          </p:cNvPr>
          <p:cNvSpPr/>
          <p:nvPr/>
        </p:nvSpPr>
        <p:spPr>
          <a:xfrm rot="5400000">
            <a:off x="5859304" y="2574412"/>
            <a:ext cx="491672" cy="28455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F720705-A9E7-5F08-1344-AA3EAC7D4AFF}"/>
              </a:ext>
            </a:extLst>
          </p:cNvPr>
          <p:cNvSpPr txBox="1"/>
          <p:nvPr/>
        </p:nvSpPr>
        <p:spPr>
          <a:xfrm>
            <a:off x="1481515" y="4278254"/>
            <a:ext cx="1839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Fase Teórica: Definición conceptual de variables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566BBF7-F7F2-40FE-19E2-CB3C15F61BA1}"/>
              </a:ext>
            </a:extLst>
          </p:cNvPr>
          <p:cNvSpPr txBox="1"/>
          <p:nvPr/>
        </p:nvSpPr>
        <p:spPr>
          <a:xfrm>
            <a:off x="5224703" y="4278254"/>
            <a:ext cx="1839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Catamaran" panose="020B0604020202020204" charset="0"/>
                <a:cs typeface="Catamaran" panose="020B0604020202020204" charset="0"/>
              </a:rPr>
              <a:t>Fase Empírica: Definición operacional de variables</a:t>
            </a:r>
            <a:endParaRPr lang="es-CL" sz="1100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9F733-ECB6-9C3D-5D2B-6ECBF3AF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Índice</a:t>
            </a:r>
            <a:r>
              <a:rPr lang="es-CL" dirty="0"/>
              <a:t> vs. </a:t>
            </a:r>
            <a:r>
              <a:rPr lang="es-CL" b="1" dirty="0"/>
              <a:t>Escala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FC618C-73A2-EFBD-0EE5-5A5FE469E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escalas son “índices formalizados”.</a:t>
            </a:r>
          </a:p>
          <a:p>
            <a:pPr lvl="1"/>
            <a:r>
              <a:rPr lang="es-ES" dirty="0"/>
              <a:t>se rigen por </a:t>
            </a:r>
            <a:r>
              <a:rPr lang="es-ES" b="1" dirty="0"/>
              <a:t>reglas de construcción fuertemente estructuradas</a:t>
            </a:r>
            <a:r>
              <a:rPr lang="es-ES" dirty="0"/>
              <a:t>, que determinan tanto el tipo de preguntas que se pueden formular, el tipo de alternativas de respuesta que se puede incluir y el análisis estadístico que hay que realizar para su construcción definitiva.</a:t>
            </a:r>
          </a:p>
          <a:p>
            <a:r>
              <a:rPr lang="es-ES" dirty="0"/>
              <a:t>Esto implica que hay tantos tipos de escalas, como procedimientos de construcción formalizados se han desarrollado en la literatura y en la práctica de la investigación social.</a:t>
            </a:r>
          </a:p>
          <a:p>
            <a:r>
              <a:rPr lang="es-ES" dirty="0"/>
              <a:t>El más conocido y difundido de los procedimientos de construcción de escalas es el llamado “escala sumativa” o también “Escala Likert”, ya que fue diseñado por Rensis Likert en 1932.</a:t>
            </a:r>
          </a:p>
          <a:p>
            <a:r>
              <a:rPr lang="es-ES" dirty="0"/>
              <a:t>serie más o menos larga –entre 30 a 60 usualmente– de afirmaciones (no interrogativas), frente a cada una de las cuales el sujeto debe señalar su grado de cercanía.</a:t>
            </a:r>
          </a:p>
          <a:p>
            <a:r>
              <a:rPr lang="es-ES" dirty="0"/>
              <a:t>5 grados de acuerdo con las afirmaciones, por ejemplo: </a:t>
            </a:r>
          </a:p>
          <a:p>
            <a:pPr lvl="1"/>
            <a:r>
              <a:rPr lang="es-ES" dirty="0"/>
              <a:t> a) muy de acuerdo, b) de acuerdo, c)indeciso, d) en desacuerdo y, e) muy en desacuerdo.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23371033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5360</TotalTime>
  <Words>3346</Words>
  <Application>Microsoft Office PowerPoint</Application>
  <PresentationFormat>Presentación en pantalla (16:9)</PresentationFormat>
  <Paragraphs>364</Paragraphs>
  <Slides>75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79" baseType="lpstr">
      <vt:lpstr>Lexend Deca</vt:lpstr>
      <vt:lpstr>Arial</vt:lpstr>
      <vt:lpstr>Catamaran</vt:lpstr>
      <vt:lpstr>Pastel Minimalist Elegant Lines Portfolio by Slidesgo</vt:lpstr>
      <vt:lpstr>Métodos cuantitavos I:  Clase 8</vt:lpstr>
      <vt:lpstr>Sintesis sesión anterior</vt:lpstr>
      <vt:lpstr>Presentación de PowerPoint</vt:lpstr>
      <vt:lpstr>—Manuel Canales</vt:lpstr>
      <vt:lpstr>Sintesis sesiónes anteriores</vt:lpstr>
      <vt:lpstr>Presentación de PowerPoint</vt:lpstr>
      <vt:lpstr>¿Qué es un Índice?</vt:lpstr>
      <vt:lpstr>Presentación de PowerPoint</vt:lpstr>
      <vt:lpstr>Índice vs. Escala</vt:lpstr>
      <vt:lpstr>Muestreo</vt:lpstr>
      <vt:lpstr>2.0 Formas de seleccionar parar “representar” totalidad</vt:lpstr>
      <vt:lpstr>Presentación de PowerPoint</vt:lpstr>
      <vt:lpstr>2.0 Formas de seleccionar para “representar” totalidad</vt:lpstr>
      <vt:lpstr>2.1 ¿Qué es el Muestreo?</vt:lpstr>
      <vt:lpstr>2.2 ¿Por qué estudiamos muestras y no poblaciones?</vt:lpstr>
      <vt:lpstr>2.3 Conceptos claves de muestreo</vt:lpstr>
      <vt:lpstr>Presentación de PowerPoint</vt:lpstr>
      <vt:lpstr>Presentación de PowerPoint</vt:lpstr>
      <vt:lpstr>Presentación de PowerPoint</vt:lpstr>
      <vt:lpstr>Presentación de PowerPoint</vt:lpstr>
      <vt:lpstr>Distribución Normal</vt:lpstr>
      <vt:lpstr>Presentación de PowerPoint</vt:lpstr>
      <vt:lpstr>Presentación de PowerPoint</vt:lpstr>
      <vt:lpstr>Presentación de PowerPoint</vt:lpstr>
      <vt:lpstr>Supuesto Normalidad</vt:lpstr>
      <vt:lpstr>Presentación de PowerPoint</vt:lpstr>
      <vt:lpstr>—¿Qué errores se imaginan más allá del estadístico?</vt:lpstr>
      <vt:lpstr>Tipos de Error</vt:lpstr>
      <vt:lpstr>Presentación de PowerPoint</vt:lpstr>
      <vt:lpstr>Presentación de PowerPoint</vt:lpstr>
      <vt:lpstr>Presentación de PowerPoint</vt:lpstr>
      <vt:lpstr>2.4 Cómo se diseña una muestra</vt:lpstr>
      <vt:lpstr>Presentación de PowerPoint</vt:lpstr>
      <vt:lpstr>Presentación de PowerPoint</vt:lpstr>
      <vt:lpstr>Presentación de PowerPoint</vt:lpstr>
      <vt:lpstr>¿Cómo se calcula el tamaño de la muestra?</vt:lpstr>
      <vt:lpstr>Algunos conceptos claves</vt:lpstr>
      <vt:lpstr>Presentación de PowerPoint</vt:lpstr>
      <vt:lpstr>¿Cuántos casos son necesarios?</vt:lpstr>
      <vt:lpstr>Presentación de PowerPoint</vt:lpstr>
      <vt:lpstr>Presentación de PowerPoint</vt:lpstr>
      <vt:lpstr>Presentación de PowerPoint</vt:lpstr>
      <vt:lpstr>Ejercicio</vt:lpstr>
      <vt:lpstr>Tipos de muestreos</vt:lpstr>
      <vt:lpstr>Muestreos Probabilísticos</vt:lpstr>
      <vt:lpstr>Muestreo Aleatorio Simple (MAS)</vt:lpstr>
      <vt:lpstr>Selección Aleatoria</vt:lpstr>
      <vt:lpstr>Presentación de PowerPoint</vt:lpstr>
      <vt:lpstr>Ventajas y desventajas del MAS</vt:lpstr>
      <vt:lpstr>Muestreo Sistemático</vt:lpstr>
      <vt:lpstr>Presentación de PowerPoint</vt:lpstr>
      <vt:lpstr>Muestreo Estratificado</vt:lpstr>
      <vt:lpstr>Muestreo Estratificado</vt:lpstr>
      <vt:lpstr>Muestreo Estratificado</vt:lpstr>
      <vt:lpstr>Muestreo por Conglomerados</vt:lpstr>
      <vt:lpstr>Presentación de PowerPoint</vt:lpstr>
      <vt:lpstr>Presentación de PowerPoint</vt:lpstr>
      <vt:lpstr>Muestreo Polietápico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Muestreos No Probabilísticos</vt:lpstr>
      <vt:lpstr>Muestreo por Cuotas</vt:lpstr>
      <vt:lpstr>Ejemplo</vt:lpstr>
      <vt:lpstr>Ejemplo</vt:lpstr>
      <vt:lpstr>Ejercicio en clases</vt:lpstr>
      <vt:lpstr>Compare la metodología muestrales</vt:lpstr>
      <vt:lpstr>Presentación de PowerPoint</vt:lpstr>
      <vt:lpstr>Ejercicio en casa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47</cp:revision>
  <dcterms:modified xsi:type="dcterms:W3CDTF">2022-10-25T16:15:33Z</dcterms:modified>
</cp:coreProperties>
</file>